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5" r:id="rId2"/>
    <p:sldId id="291" r:id="rId3"/>
    <p:sldId id="343" r:id="rId4"/>
    <p:sldId id="305" r:id="rId5"/>
    <p:sldId id="328" r:id="rId6"/>
    <p:sldId id="311" r:id="rId7"/>
    <p:sldId id="346" r:id="rId8"/>
    <p:sldId id="307" r:id="rId9"/>
    <p:sldId id="348" r:id="rId10"/>
    <p:sldId id="310" r:id="rId11"/>
    <p:sldId id="342" r:id="rId12"/>
    <p:sldId id="322" r:id="rId13"/>
    <p:sldId id="312" r:id="rId14"/>
    <p:sldId id="329" r:id="rId15"/>
    <p:sldId id="326" r:id="rId16"/>
    <p:sldId id="320" r:id="rId17"/>
    <p:sldId id="315" r:id="rId18"/>
    <p:sldId id="333" r:id="rId19"/>
    <p:sldId id="331" r:id="rId20"/>
    <p:sldId id="340" r:id="rId21"/>
    <p:sldId id="338" r:id="rId22"/>
    <p:sldId id="332" r:id="rId23"/>
    <p:sldId id="316" r:id="rId24"/>
    <p:sldId id="317" r:id="rId25"/>
    <p:sldId id="341" r:id="rId26"/>
    <p:sldId id="344" r:id="rId27"/>
    <p:sldId id="339" r:id="rId28"/>
    <p:sldId id="347" r:id="rId29"/>
    <p:sldId id="345" r:id="rId30"/>
    <p:sldId id="31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EA8"/>
    <a:srgbClr val="FEFFB3"/>
    <a:srgbClr val="B4B1FF"/>
    <a:srgbClr val="FFFFFF"/>
    <a:srgbClr val="9D9CAD"/>
    <a:srgbClr val="FC9899"/>
    <a:srgbClr val="FFB1B2"/>
    <a:srgbClr val="AF9ADF"/>
    <a:srgbClr val="B3B1FF"/>
    <a:srgbClr val="B2D8B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5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민원발생건수</c:v>
                </c:pt>
              </c:strCache>
            </c:strRef>
          </c:tx>
          <c:spPr>
            <a:ln w="53975" cap="rnd">
              <a:gradFill>
                <a:gsLst>
                  <a:gs pos="0">
                    <a:srgbClr val="F08C01"/>
                  </a:gs>
                  <a:gs pos="5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5.6250000000000001E-2"/>
                  <c:y val="-5.0723846598307074E-2"/>
                </c:manualLayout>
              </c:layout>
              <c:tx>
                <c:rich>
                  <a:bodyPr/>
                  <a:lstStyle/>
                  <a:p>
                    <a:fld id="{4AA3A0D9-14B5-4F92-9478-432914C4741A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2BC-49DC-B579-6BC898E2B3D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ADAC6C4-28F4-4BFA-9593-F32F9D85A9A1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BC-49DC-B579-6BC898E2B3DB}"/>
                </c:ext>
              </c:extLst>
            </c:dLbl>
            <c:dLbl>
              <c:idx val="2"/>
              <c:layout>
                <c:manualLayout>
                  <c:x val="-7.8125000000000056E-2"/>
                  <c:y val="-6.4813803986725704E-2"/>
                </c:manualLayout>
              </c:layout>
              <c:tx>
                <c:rich>
                  <a:bodyPr/>
                  <a:lstStyle/>
                  <a:p>
                    <a:fld id="{692DEA16-251E-4FB2-B035-FECB9B37735E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2BC-49DC-B579-6BC898E2B3DB}"/>
                </c:ext>
              </c:extLst>
            </c:dLbl>
            <c:dLbl>
              <c:idx val="3"/>
              <c:layout>
                <c:manualLayout>
                  <c:x val="-7.1874999999999994E-2"/>
                  <c:y val="-5.635982955367453E-2"/>
                </c:manualLayout>
              </c:layout>
              <c:tx>
                <c:rich>
                  <a:bodyPr/>
                  <a:lstStyle/>
                  <a:p>
                    <a:fld id="{E1F7DBC1-ABF5-4BF3-90BD-78EC50B1E79D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2BC-49DC-B579-6BC898E2B3DB}"/>
                </c:ext>
              </c:extLst>
            </c:dLbl>
            <c:dLbl>
              <c:idx val="4"/>
              <c:layout>
                <c:manualLayout>
                  <c:x val="-7.03125E-2"/>
                  <c:y val="-5.3541838075990826E-2"/>
                </c:manualLayout>
              </c:layout>
              <c:tx>
                <c:rich>
                  <a:bodyPr/>
                  <a:lstStyle/>
                  <a:p>
                    <a:fld id="{0F46F925-3202-4D28-8BC0-D9AF0C9F7EED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2BC-49DC-B579-6BC898E2B3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2021.08</c:v>
                </c:pt>
              </c:numCache>
            </c:numRef>
          </c:cat>
          <c:val>
            <c:numRef>
              <c:f>Sheet1!$B$2:$B$6</c:f>
              <c:numCache>
                <c:formatCode>#,##0_ </c:formatCode>
                <c:ptCount val="5"/>
                <c:pt idx="0">
                  <c:v>500741</c:v>
                </c:pt>
                <c:pt idx="1">
                  <c:v>475088</c:v>
                </c:pt>
                <c:pt idx="2">
                  <c:v>1088367</c:v>
                </c:pt>
                <c:pt idx="3">
                  <c:v>1755966</c:v>
                </c:pt>
                <c:pt idx="4">
                  <c:v>2048115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2BC-49DC-B579-6BC898E2B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0045376"/>
        <c:axId val="850032064"/>
      </c:lineChart>
      <c:catAx>
        <c:axId val="850045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0032064"/>
        <c:crosses val="autoZero"/>
        <c:auto val="1"/>
        <c:lblAlgn val="ctr"/>
        <c:lblOffset val="100"/>
        <c:noMultiLvlLbl val="0"/>
      </c:catAx>
      <c:valAx>
        <c:axId val="850032064"/>
        <c:scaling>
          <c:orientation val="minMax"/>
        </c:scaling>
        <c:delete val="1"/>
        <c:axPos val="l"/>
        <c:numFmt formatCode="#,##0_ " sourceLinked="1"/>
        <c:majorTickMark val="out"/>
        <c:minorTickMark val="none"/>
        <c:tickLblPos val="nextTo"/>
        <c:crossAx val="850045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32275843309206"/>
          <c:y val="0.18898865618382826"/>
          <c:w val="0.91155661407625332"/>
          <c:h val="0.667683481404851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주차장 확보율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E12C-4663-AD33-CA7ECE4F9C09}"/>
              </c:ext>
            </c:extLst>
          </c:dPt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12C-4663-AD33-CA7ECE4F9C09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Ellipse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서울특별시</c:v>
                </c:pt>
                <c:pt idx="1">
                  <c:v>울산광역시</c:v>
                </c:pt>
                <c:pt idx="2">
                  <c:v>부산광역시</c:v>
                </c:pt>
                <c:pt idx="3">
                  <c:v>대전광역시</c:v>
                </c:pt>
                <c:pt idx="4">
                  <c:v>광주광역시</c:v>
                </c:pt>
                <c:pt idx="5">
                  <c:v>인천광역시</c:v>
                </c:pt>
                <c:pt idx="6">
                  <c:v>대구광역시</c:v>
                </c:pt>
              </c:strCache>
            </c:strRef>
          </c:cat>
          <c:val>
            <c:numRef>
              <c:f>Sheet1!$B$2:$B$8</c:f>
              <c:numCache>
                <c:formatCode>0.0_ </c:formatCode>
                <c:ptCount val="7"/>
                <c:pt idx="0">
                  <c:v>135.1</c:v>
                </c:pt>
                <c:pt idx="1">
                  <c:v>123.2</c:v>
                </c:pt>
                <c:pt idx="2">
                  <c:v>121.1</c:v>
                </c:pt>
                <c:pt idx="3">
                  <c:v>118.4</c:v>
                </c:pt>
                <c:pt idx="4">
                  <c:v>112.8</c:v>
                </c:pt>
                <c:pt idx="5">
                  <c:v>101.6</c:v>
                </c:pt>
                <c:pt idx="6">
                  <c:v>90.4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E3-42DA-9308-F467834F25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802649808"/>
        <c:axId val="802650224"/>
      </c:barChart>
      <c:catAx>
        <c:axId val="80264980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2650224"/>
        <c:crosses val="autoZero"/>
        <c:auto val="1"/>
        <c:lblAlgn val="ctr"/>
        <c:lblOffset val="100"/>
        <c:noMultiLvlLbl val="0"/>
      </c:catAx>
      <c:valAx>
        <c:axId val="802650224"/>
        <c:scaling>
          <c:orientation val="minMax"/>
          <c:max val="14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264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607767365471937"/>
          <c:y val="0.20381710538201128"/>
          <c:w val="0.74289191641427144"/>
          <c:h val="0.6713708136496313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자차 대비 아파트 주차장 확보율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7FDA-4A8F-B738-65B2CA54EE25}"/>
              </c:ext>
            </c:extLst>
          </c:dPt>
          <c:dLbls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FDA-4A8F-B738-65B2CA54EE25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Ellipse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광주광역시</c:v>
                </c:pt>
                <c:pt idx="1">
                  <c:v>대구광역시</c:v>
                </c:pt>
                <c:pt idx="2">
                  <c:v>대전광역시</c:v>
                </c:pt>
                <c:pt idx="3">
                  <c:v>서울특별시</c:v>
                </c:pt>
                <c:pt idx="4">
                  <c:v>울산광역시</c:v>
                </c:pt>
                <c:pt idx="5">
                  <c:v>부산광역시</c:v>
                </c:pt>
                <c:pt idx="6">
                  <c:v>인천광역시</c:v>
                </c:pt>
              </c:strCache>
            </c:strRef>
          </c:cat>
          <c:val>
            <c:numRef>
              <c:f>Sheet1!$B$2:$B$8</c:f>
              <c:numCache>
                <c:formatCode>0.0_ </c:formatCode>
                <c:ptCount val="7"/>
                <c:pt idx="0">
                  <c:v>55.687607658043902</c:v>
                </c:pt>
                <c:pt idx="1">
                  <c:v>54.16065102657398</c:v>
                </c:pt>
                <c:pt idx="2">
                  <c:v>52.089830454269197</c:v>
                </c:pt>
                <c:pt idx="3">
                  <c:v>51.649081644648021</c:v>
                </c:pt>
                <c:pt idx="4">
                  <c:v>47.4449813294042</c:v>
                </c:pt>
                <c:pt idx="5">
                  <c:v>45.02571487507214</c:v>
                </c:pt>
                <c:pt idx="6">
                  <c:v>44.193134266184465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DA-4A8F-B738-65B2CA54E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77304736"/>
        <c:axId val="1177307232"/>
      </c:barChart>
      <c:catAx>
        <c:axId val="117730473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77307232"/>
        <c:crosses val="autoZero"/>
        <c:auto val="1"/>
        <c:lblAlgn val="ctr"/>
        <c:lblOffset val="100"/>
        <c:noMultiLvlLbl val="0"/>
      </c:catAx>
      <c:valAx>
        <c:axId val="117730723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77304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26373362304674E-2"/>
          <c:y val="3.2888425875579656E-2"/>
          <c:w val="0.92948534461957699"/>
          <c:h val="0.706622669818213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행정구역 평균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38100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9797046671831653E-2"/>
                  <c:y val="-4.29914063733068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DF0-4F76-BD7D-61B7139D366F}"/>
                </c:ext>
              </c:extLst>
            </c:dLbl>
            <c:dLbl>
              <c:idx val="1"/>
              <c:layout>
                <c:manualLayout>
                  <c:x val="-2.5092249828910923E-2"/>
                  <c:y val="-4.29914063733068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F0-4F76-BD7D-61B7139D366F}"/>
                </c:ext>
              </c:extLst>
            </c:dLbl>
            <c:dLbl>
              <c:idx val="2"/>
              <c:layout>
                <c:manualLayout>
                  <c:x val="-3.2933577900445508E-2"/>
                  <c:y val="-4.2991406373306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DF0-4F76-BD7D-61B7139D366F}"/>
                </c:ext>
              </c:extLst>
            </c:dLbl>
            <c:dLbl>
              <c:idx val="3"/>
              <c:layout>
                <c:manualLayout>
                  <c:x val="-2.8228781057524722E-2"/>
                  <c:y val="-3.76174805766434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F0-4F76-BD7D-61B7139D366F}"/>
                </c:ext>
              </c:extLst>
            </c:dLbl>
            <c:dLbl>
              <c:idx val="4"/>
              <c:layout>
                <c:manualLayout>
                  <c:x val="-3.4501843514752439E-2"/>
                  <c:y val="-4.56783692716384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F0-4F76-BD7D-61B7139D366F}"/>
                </c:ext>
              </c:extLst>
            </c:dLbl>
            <c:dLbl>
              <c:idx val="5"/>
              <c:layout>
                <c:manualLayout>
                  <c:x val="-2.5092249828910982E-2"/>
                  <c:y val="-3.76174805766434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F0-4F76-BD7D-61B7139D36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0.36</c:v>
                </c:pt>
                <c:pt idx="1">
                  <c:v>0.36</c:v>
                </c:pt>
                <c:pt idx="2">
                  <c:v>0.37</c:v>
                </c:pt>
                <c:pt idx="3">
                  <c:v>0.4</c:v>
                </c:pt>
                <c:pt idx="4">
                  <c:v>0.39</c:v>
                </c:pt>
                <c:pt idx="5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DF0-4F76-BD7D-61B7139D36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인천시</c:v>
                </c:pt>
              </c:strCache>
            </c:strRef>
          </c:tx>
          <c:spPr>
            <a:ln w="38100" cap="rnd">
              <a:solidFill>
                <a:srgbClr val="F08C0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08C01"/>
              </a:solidFill>
              <a:ln w="38100">
                <a:solidFill>
                  <a:srgbClr val="F08C0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7638374743366301E-2"/>
                  <c:y val="-4.03044434749750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DF0-4F76-BD7D-61B7139D366F}"/>
                </c:ext>
              </c:extLst>
            </c:dLbl>
            <c:dLbl>
              <c:idx val="1"/>
              <c:layout>
                <c:manualLayout>
                  <c:x val="-2.6660515443217851E-2"/>
                  <c:y val="-5.6426220864965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DF0-4F76-BD7D-61B7139D366F}"/>
                </c:ext>
              </c:extLst>
            </c:dLbl>
            <c:dLbl>
              <c:idx val="2"/>
              <c:layout>
                <c:manualLayout>
                  <c:x val="-3.2933577900445508E-2"/>
                  <c:y val="-4.5678369271638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DF0-4F76-BD7D-61B7139D366F}"/>
                </c:ext>
              </c:extLst>
            </c:dLbl>
            <c:dLbl>
              <c:idx val="3"/>
              <c:layout>
                <c:manualLayout>
                  <c:x val="-3.4501843514752439E-2"/>
                  <c:y val="-4.83653321699700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DF0-4F76-BD7D-61B7139D366F}"/>
                </c:ext>
              </c:extLst>
            </c:dLbl>
            <c:dLbl>
              <c:idx val="4"/>
              <c:layout>
                <c:manualLayout>
                  <c:x val="-3.9206640357673225E-2"/>
                  <c:y val="-4.56783692716383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DF0-4F76-BD7D-61B7139D366F}"/>
                </c:ext>
              </c:extLst>
            </c:dLbl>
            <c:dLbl>
              <c:idx val="5"/>
              <c:layout>
                <c:manualLayout>
                  <c:x val="-3.7638374743366301E-2"/>
                  <c:y val="-3.493051767831172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DF0-4F76-BD7D-61B7139D36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0.46</c:v>
                </c:pt>
                <c:pt idx="1">
                  <c:v>0.49</c:v>
                </c:pt>
                <c:pt idx="2">
                  <c:v>0.51</c:v>
                </c:pt>
                <c:pt idx="3">
                  <c:v>0.53</c:v>
                </c:pt>
                <c:pt idx="4">
                  <c:v>0.55000000000000004</c:v>
                </c:pt>
                <c:pt idx="5">
                  <c:v>0.56999999999999995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8DF0-4F76-BD7D-61B7139D36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9342015"/>
        <c:axId val="1559344511"/>
      </c:lineChart>
      <c:catAx>
        <c:axId val="1559342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9344511"/>
        <c:crosses val="autoZero"/>
        <c:auto val="1"/>
        <c:lblAlgn val="ctr"/>
        <c:lblOffset val="100"/>
        <c:noMultiLvlLbl val="0"/>
      </c:catAx>
      <c:valAx>
        <c:axId val="1559344511"/>
        <c:scaling>
          <c:orientation val="minMax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9342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84898737915506"/>
          <c:y val="0.84504112353181315"/>
          <c:w val="0.42075802850710542"/>
          <c:h val="6.50507482837269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통행비율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4A-4581-857B-7E7909D30CAF}"/>
              </c:ext>
            </c:extLst>
          </c:dPt>
          <c:cat>
            <c:strRef>
              <c:f>Sheet1!$A$2:$A$8</c:f>
              <c:strCache>
                <c:ptCount val="7"/>
                <c:pt idx="0">
                  <c:v>서울</c:v>
                </c:pt>
                <c:pt idx="1">
                  <c:v>부산</c:v>
                </c:pt>
                <c:pt idx="2">
                  <c:v>대구</c:v>
                </c:pt>
                <c:pt idx="3">
                  <c:v>광주</c:v>
                </c:pt>
                <c:pt idx="4">
                  <c:v>울산</c:v>
                </c:pt>
                <c:pt idx="5">
                  <c:v>대전</c:v>
                </c:pt>
                <c:pt idx="6">
                  <c:v>인천</c:v>
                </c:pt>
              </c:strCache>
            </c:strRef>
          </c:cat>
          <c:val>
            <c:numRef>
              <c:f>Sheet1!$B$2:$B$8</c:f>
              <c:numCache>
                <c:formatCode>0.00_ </c:formatCode>
                <c:ptCount val="7"/>
                <c:pt idx="0">
                  <c:v>2.17</c:v>
                </c:pt>
                <c:pt idx="1">
                  <c:v>2.13</c:v>
                </c:pt>
                <c:pt idx="2">
                  <c:v>2.11</c:v>
                </c:pt>
                <c:pt idx="3">
                  <c:v>1.9</c:v>
                </c:pt>
                <c:pt idx="4">
                  <c:v>1.82</c:v>
                </c:pt>
                <c:pt idx="5">
                  <c:v>1.71</c:v>
                </c:pt>
                <c:pt idx="6">
                  <c:v>1.71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4A-4581-857B-7E7909D30C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4993743"/>
        <c:axId val="1554984175"/>
      </c:barChart>
      <c:catAx>
        <c:axId val="1554993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984175"/>
        <c:crosses val="autoZero"/>
        <c:auto val="1"/>
        <c:lblAlgn val="ctr"/>
        <c:lblOffset val="100"/>
        <c:noMultiLvlLbl val="0"/>
      </c:catAx>
      <c:valAx>
        <c:axId val="1554984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993743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30"/>
      <c:rotY val="1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신고건수</c:v>
                </c:pt>
              </c:strCache>
            </c:strRef>
          </c:tx>
          <c:explosion val="11"/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A81-4AE6-9F52-8359C295AD3B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A81-4AE6-9F52-8359C295AD3B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A81-4AE6-9F52-8359C295AD3B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A81-4AE6-9F52-8359C295AD3B}"/>
              </c:ext>
            </c:extLst>
          </c:dPt>
          <c:dLbls>
            <c:dLbl>
              <c:idx val="1"/>
              <c:layout>
                <c:manualLayout>
                  <c:x val="-7.2555524258867285E-2"/>
                  <c:y val="6.179493171185235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  <a:cs typeface="+mn-cs"/>
                      </a:defRPr>
                    </a:pPr>
                    <a:fld id="{757F07D8-781F-47E1-A720-C217EF7943BA}" type="PERCENTAGE">
                      <a:rPr lang="en-US" altLang="ko-KR" sz="1400" baseline="0">
                        <a:latin typeface="HY수평선M" panose="02030600000101010101" pitchFamily="18" charset="-127"/>
                        <a:ea typeface="HY수평선M" panose="02030600000101010101" pitchFamily="18" charset="-127"/>
                      </a:rPr>
                      <a:pPr>
                        <a:defRPr sz="1400">
                          <a:latin typeface="HY수평선M" panose="02030600000101010101" pitchFamily="18" charset="-127"/>
                          <a:ea typeface="HY수평선M" panose="02030600000101010101" pitchFamily="18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수평선M" panose="02030600000101010101" pitchFamily="18" charset="-127"/>
                      <a:ea typeface="HY수평선M" panose="0203060000010101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5853593130086439E-2"/>
                      <c:h val="7.971715233203899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A81-4AE6-9F52-8359C295AD3B}"/>
                </c:ext>
              </c:extLst>
            </c:dLbl>
            <c:dLbl>
              <c:idx val="2"/>
              <c:layout>
                <c:manualLayout>
                  <c:x val="-0.17479306243019921"/>
                  <c:y val="-0.1003798481601726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  <a:cs typeface="+mn-cs"/>
                      </a:defRPr>
                    </a:pPr>
                    <a:fld id="{2A3FCD09-C8FA-4033-9151-CB08A33FEADF}" type="PERCENTAGE">
                      <a:rPr lang="en-US" altLang="ko-KR" sz="2800">
                        <a:latin typeface="HY수평선M" panose="02030600000101010101" pitchFamily="18" charset="-127"/>
                        <a:ea typeface="HY수평선M" panose="02030600000101010101" pitchFamily="18" charset="-127"/>
                      </a:rPr>
                      <a:pPr>
                        <a:defRPr>
                          <a:latin typeface="HY수평선M" panose="02030600000101010101" pitchFamily="18" charset="-127"/>
                          <a:ea typeface="HY수평선M" panose="02030600000101010101" pitchFamily="18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수평선M" panose="02030600000101010101" pitchFamily="18" charset="-127"/>
                      <a:ea typeface="HY수평선M" panose="0203060000010101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34194761696105"/>
                      <c:h val="8.603138221972525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A81-4AE6-9F52-8359C295AD3B}"/>
                </c:ext>
              </c:extLst>
            </c:dLbl>
            <c:dLbl>
              <c:idx val="3"/>
              <c:layout>
                <c:manualLayout>
                  <c:x val="0.19787902516144099"/>
                  <c:y val="-5.908031004360298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  <a:cs typeface="+mn-cs"/>
                      </a:defRPr>
                    </a:pPr>
                    <a:fld id="{CBF6FA76-7529-47E0-A11A-BDEAA6E7FAFC}" type="PERCENTAGE">
                      <a:rPr lang="en-US" altLang="ko-KR" sz="4000" baseline="0" dirty="0">
                        <a:latin typeface="HY수평선M" panose="02030600000101010101" pitchFamily="18" charset="-127"/>
                        <a:ea typeface="HY수평선M" panose="02030600000101010101" pitchFamily="18" charset="-127"/>
                      </a:rPr>
                      <a:pPr>
                        <a:defRPr>
                          <a:latin typeface="HY수평선M" panose="02030600000101010101" pitchFamily="18" charset="-127"/>
                          <a:ea typeface="HY수평선M" panose="02030600000101010101" pitchFamily="18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수평선M" panose="02030600000101010101" pitchFamily="18" charset="-127"/>
                      <a:ea typeface="HY수평선M" panose="0203060000010101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330831945035703"/>
                      <c:h val="0.149173681096587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A81-4AE6-9F52-8359C295AD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코로나19신고</c:v>
                </c:pt>
                <c:pt idx="1">
                  <c:v>생활불편신고</c:v>
                </c:pt>
                <c:pt idx="2">
                  <c:v>안전신고</c:v>
                </c:pt>
                <c:pt idx="3">
                  <c:v>불법주정차신고</c:v>
                </c:pt>
              </c:strCache>
            </c:strRef>
          </c:cat>
          <c:val>
            <c:numRef>
              <c:f>Sheet1!$B$2:$B$5</c:f>
              <c:numCache>
                <c:formatCode>#,##0_ </c:formatCode>
                <c:ptCount val="4"/>
                <c:pt idx="0">
                  <c:v>225339</c:v>
                </c:pt>
                <c:pt idx="1">
                  <c:v>297710</c:v>
                </c:pt>
                <c:pt idx="2">
                  <c:v>1476946</c:v>
                </c:pt>
                <c:pt idx="3">
                  <c:v>2710984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A81-4AE6-9F52-8359C295AD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6817836511446099E-2"/>
          <c:y val="0.82622100667610454"/>
          <c:w val="0.89999991171704607"/>
          <c:h val="6.3500302237001982E-2"/>
        </c:manualLayout>
      </c:layout>
      <c:overlay val="0"/>
      <c:spPr>
        <a:noFill/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강M" panose="02030600000101010101" pitchFamily="18" charset="-127"/>
              <a:ea typeface="HY강M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0.199</cdr:x>
      <cdr:y>0.88259</cdr:y>
    </cdr:from>
    <cdr:to>
      <cdr:x>0.80149</cdr:x>
      <cdr:y>0.9382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8C1C27F2-147C-4D84-9008-1554FBF2C668}"/>
            </a:ext>
          </a:extLst>
        </cdr:cNvPr>
        <cdr:cNvSpPr txBox="1"/>
      </cdr:nvSpPr>
      <cdr:spPr>
        <a:xfrm xmlns:a="http://schemas.openxmlformats.org/drawingml/2006/main">
          <a:off x="1048194" y="4410635"/>
          <a:ext cx="3173506" cy="2779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0.13598</cdr:x>
      <cdr:y>0.3099</cdr:y>
    </cdr:from>
    <cdr:to>
      <cdr:x>0.57723</cdr:x>
      <cdr:y>0.43915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42668BF-44A4-4EAA-BD8A-AE0DB7E1226C}"/>
            </a:ext>
          </a:extLst>
        </cdr:cNvPr>
        <cdr:cNvSpPr txBox="1"/>
      </cdr:nvSpPr>
      <cdr:spPr>
        <a:xfrm xmlns:a="http://schemas.openxmlformats.org/drawingml/2006/main">
          <a:off x="785441" y="1246634"/>
          <a:ext cx="2548775" cy="5199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400" dirty="0">
              <a:latin typeface="HY수평선M" panose="02030600000101010101" pitchFamily="18" charset="-127"/>
              <a:ea typeface="HY수평선M" panose="02030600000101010101" pitchFamily="18" charset="-127"/>
            </a:rPr>
            <a:t>불법주정차 신고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DA9E9-8AC6-4689-B388-6C024F15E72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09994-1D05-4D7D-A7E9-C043BAA00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46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6308B-AF90-45A6-9DF5-51C5BCD31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386AE4-1DBC-4E10-8523-6A3CAE714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067AE-E8F0-463C-8188-A50FA92E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151C-40D2-463D-A60A-D9E5C355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B90AC-4645-40FD-85F4-3A4C6436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5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AD39-E65C-4619-9C21-87762736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846DB0-8CD0-41A7-AA38-5CFFEEA8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AEF93-3DDB-4DC2-9C13-8EFD0B82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93A26-AC60-411D-B5C5-8A7EAC65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DD178-66EE-4BA9-94C2-34A5260A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4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0163C0-60B1-4908-942A-7AC063D0E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2D0BB-B31A-495A-89F0-D2C8B5A62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821A2-A774-44A8-8ED9-BDAC66F9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3EF6-2890-4BBA-8D30-6CD02ACB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22211-01D4-4D39-9A9D-B3921CC1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5EC3-6A0B-49DA-A373-12A1D025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C6D05-84D3-4685-AF73-99A130D1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92F80-E03D-4B61-81B8-83E27A79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EBA4C-2CFA-44D6-9285-4CCE3BDA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D2F29-66B8-4E54-AFCD-D89BCF9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5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AF649-D4BF-45C6-930E-DAB19BB8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84FA9-4224-4A6B-BEEE-6405AB26E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3BEC7-19A0-4CE7-B701-D0923986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1F3DC-3783-43A8-B5CE-9AA7A1F1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43766-8862-4871-B890-EFCA578C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1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9C0C6-15CC-4BE3-92AA-CCEFFACD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851DD-67E3-4D09-BC1E-214D8578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B331E-05D1-462A-A97A-2E9C87B3D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C41B1-BCE1-4345-ADAD-990B3B2D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D8E3E1-B0A4-4806-A0E1-714EB75B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BAF32-55A7-4678-BC36-68CBB48C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7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86F21-AE6C-441D-97DD-82C6177F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2BDEC-A190-441C-A6E0-4CDD7E27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8F745-53A6-4F51-BD66-C97E6462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1DE83-1A3E-442E-B18A-8F22B28C3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F5CFF7-BEE0-4CAA-BA55-7775E43E3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E6A5E-FA22-4E65-978B-78E3904A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F41A4-A3B3-492F-B114-3E40DE2B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F063D-6028-415E-9117-FA79146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48659-3A07-49D4-BDC7-5A4FFBD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84576-C24F-4889-8A1D-4DABDAEF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C36037-693A-44DD-BFE2-B12416FB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2397-835F-4D00-B16F-1F8B7C4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5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D9903A-722B-4CE5-8865-1821C36B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C9315-30D1-4C16-9DAE-018731AC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8E26D-DCA3-4A42-9FDD-D80D8C9F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A731-6ADA-44B5-AE4B-30B8F2F176C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9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1A6C4-1DFB-44B2-8595-7443DA4B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B3A4D-EF47-4C1C-AB55-41185B6C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6F623-8A5A-40CC-8FC8-C26385EF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EA323-421E-4CAF-A2EE-B0184E5D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F4C13-59B9-49E2-B91A-43C77E48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A8D17-480D-4FD1-A7C1-C579560E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2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52B4-0646-4CD5-AF35-507E1655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EDEEE-D168-4A05-BFFD-8C7F762EE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7149DB-0E51-49CE-ACF4-CCD15C04F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7EC06-4069-43CB-B969-0D2D3A0C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9499B-72D4-4E3B-AE0C-408C99FB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6BEF5E-504F-4330-AA1F-751221F6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8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1B204B-C294-41B4-B941-B3529AB8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09848-296B-4CBF-AA35-4D938734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34E7-C490-45C2-85E6-A31BE9B31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A7DD-1D8B-4E28-ABBC-6D87091989CA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92A1C-B947-4FFC-BA5A-2A227E3F4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30E0A-8860-48AE-8B11-C07AED6B7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4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06" y="-145154"/>
            <a:ext cx="12240006" cy="812704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-50188" y="-145154"/>
            <a:ext cx="12240006" cy="8127048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7600" y="2500959"/>
            <a:ext cx="1177275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30504000101010101" pitchFamily="18" charset="-127"/>
              </a:rPr>
              <a:t>인천시 </a:t>
            </a:r>
            <a:endParaRPr lang="en-US" altLang="ko-KR" sz="4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5200" b="1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30504000101010101" pitchFamily="18" charset="-127"/>
              </a:rPr>
              <a:t>불법</a:t>
            </a:r>
            <a:r>
              <a:rPr lang="ko-KR" altLang="en-US" sz="5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30504000101010101" pitchFamily="18" charset="-127"/>
              </a:rPr>
              <a:t>주정차 멈춰</a:t>
            </a:r>
            <a:r>
              <a:rPr lang="en-US" altLang="ko-KR" sz="5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30504000101010101" pitchFamily="18" charset="-127"/>
              </a:rPr>
              <a:t>!</a:t>
            </a:r>
          </a:p>
          <a:p>
            <a:r>
              <a:rPr lang="en-US" altLang="ko-KR" sz="4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30504000101010101" pitchFamily="18" charset="-127"/>
              </a:rPr>
              <a:t>CCTV</a:t>
            </a:r>
            <a:r>
              <a:rPr lang="en-US" altLang="ko-KR" sz="54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·</a:t>
            </a:r>
            <a:r>
              <a:rPr lang="ko-KR" altLang="en-US" sz="4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30504000101010101" pitchFamily="18" charset="-127"/>
              </a:rPr>
              <a:t>공영주차장 입지선정 최적화</a:t>
            </a:r>
            <a:endParaRPr lang="en-US" altLang="ko-KR" sz="4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52664" y="4932394"/>
            <a:ext cx="5295900" cy="774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64E6F4-F8D9-4578-9D3A-F6295F4A688D}"/>
              </a:ext>
            </a:extLst>
          </p:cNvPr>
          <p:cNvSpPr txBox="1"/>
          <p:nvPr/>
        </p:nvSpPr>
        <p:spPr>
          <a:xfrm>
            <a:off x="-645734" y="4932394"/>
            <a:ext cx="616449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김영환</a:t>
            </a:r>
            <a:r>
              <a:rPr lang="en-US" altLang="ko-KR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김천지</a:t>
            </a:r>
            <a:r>
              <a:rPr lang="en-US" altLang="ko-KR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박성진</a:t>
            </a:r>
            <a:r>
              <a:rPr lang="en-US" altLang="ko-KR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이나라</a:t>
            </a:r>
            <a:r>
              <a:rPr lang="en-US" altLang="ko-KR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최상빈</a:t>
            </a:r>
            <a:endParaRPr lang="ko-KR" altLang="en-US" sz="1400" b="1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-47297" y="12064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02056-8220-4084-BC0D-AF3A7DC71C88}"/>
              </a:ext>
            </a:extLst>
          </p:cNvPr>
          <p:cNvSpPr txBox="1"/>
          <p:nvPr/>
        </p:nvSpPr>
        <p:spPr>
          <a:xfrm>
            <a:off x="2320180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현황파악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목적 및 개요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활용데이터</a:t>
            </a:r>
            <a:endParaRPr lang="en-US" altLang="ko-KR" sz="14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D193BD29-D86F-4810-9722-70DDCC2A9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105769"/>
              </p:ext>
            </p:extLst>
          </p:nvPr>
        </p:nvGraphicFramePr>
        <p:xfrm>
          <a:off x="906463" y="1164656"/>
          <a:ext cx="10380662" cy="5140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251820" imgH="4597354" progId="Excel.Sheet.12">
                  <p:embed/>
                </p:oleObj>
              </mc:Choice>
              <mc:Fallback>
                <p:oleObj name="Worksheet" r:id="rId2" imgW="9251820" imgH="4597354" progId="Excel.Sheet.12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FBC9F2D4-4C50-4238-8391-29F4F8579A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6463" y="1164656"/>
                        <a:ext cx="10380662" cy="5140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54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5175652" y="3075057"/>
            <a:ext cx="1840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000" b="1" dirty="0">
                <a:solidFill>
                  <a:schemeClr val="accent5">
                    <a:lumMod val="50000"/>
                  </a:schemeClr>
                </a:solidFill>
                <a:latin typeface="Hobo BT" pitchFamily="2" charset="0"/>
              </a:rPr>
              <a:t>PART</a:t>
            </a:r>
            <a:r>
              <a:rPr lang="ko-KR" altLang="en-US" sz="4000" b="1" dirty="0">
                <a:solidFill>
                  <a:schemeClr val="accent5">
                    <a:lumMod val="50000"/>
                  </a:schemeClr>
                </a:solidFill>
                <a:latin typeface="Hobo BT" pitchFamily="2" charset="0"/>
              </a:rPr>
              <a:t> </a:t>
            </a:r>
            <a:r>
              <a:rPr lang="en-US" altLang="ko-KR" sz="4000" b="1" dirty="0">
                <a:solidFill>
                  <a:schemeClr val="accent5">
                    <a:lumMod val="50000"/>
                  </a:schemeClr>
                </a:solidFill>
                <a:latin typeface="Hobo BT" pitchFamily="2" charset="0"/>
              </a:rPr>
              <a:t>2</a:t>
            </a:r>
            <a:endParaRPr lang="ko-KR" altLang="en-US" sz="4000" b="1" dirty="0">
              <a:solidFill>
                <a:schemeClr val="accent5">
                  <a:lumMod val="50000"/>
                </a:schemeClr>
              </a:solidFill>
              <a:latin typeface="Hobo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0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25C102-A8C7-483B-AD24-05E0D3948C4C}"/>
              </a:ext>
            </a:extLst>
          </p:cNvPr>
          <p:cNvSpPr/>
          <p:nvPr/>
        </p:nvSpPr>
        <p:spPr>
          <a:xfrm>
            <a:off x="-23649" y="-31257"/>
            <a:ext cx="12239297" cy="688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04DEF-657D-4CA0-8F36-53152E02F04B}"/>
              </a:ext>
            </a:extLst>
          </p:cNvPr>
          <p:cNvSpPr txBox="1"/>
          <p:nvPr/>
        </p:nvSpPr>
        <p:spPr>
          <a:xfrm>
            <a:off x="2871332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데이터정제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8" y="835936"/>
            <a:ext cx="4066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 </a:t>
            </a:r>
            <a:r>
              <a:rPr lang="en-US" altLang="ko-KR" sz="20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Flow Chart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endParaRPr lang="ko-KR" altLang="en-US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F2ED3AB-99DA-44C5-A5E8-DD127741D4E0}"/>
              </a:ext>
            </a:extLst>
          </p:cNvPr>
          <p:cNvGrpSpPr/>
          <p:nvPr/>
        </p:nvGrpSpPr>
        <p:grpSpPr>
          <a:xfrm>
            <a:off x="886439" y="1359155"/>
            <a:ext cx="10674834" cy="4696450"/>
            <a:chOff x="684277" y="1425724"/>
            <a:chExt cx="10674834" cy="4696450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F2BAD9-A1B8-488B-A470-B0333F04E44F}"/>
                </a:ext>
              </a:extLst>
            </p:cNvPr>
            <p:cNvCxnSpPr>
              <a:cxnSpLocks/>
            </p:cNvCxnSpPr>
            <p:nvPr/>
          </p:nvCxnSpPr>
          <p:spPr>
            <a:xfrm>
              <a:off x="3408452" y="2482715"/>
              <a:ext cx="0" cy="3511743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512CFA8-06F9-4889-8AEC-6D8EF49864CC}"/>
                </a:ext>
              </a:extLst>
            </p:cNvPr>
            <p:cNvCxnSpPr>
              <a:cxnSpLocks/>
            </p:cNvCxnSpPr>
            <p:nvPr/>
          </p:nvCxnSpPr>
          <p:spPr>
            <a:xfrm>
              <a:off x="5884430" y="2482715"/>
              <a:ext cx="2488" cy="3511743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52B600B-0880-436E-A0BF-6B94E5EF18E2}"/>
                </a:ext>
              </a:extLst>
            </p:cNvPr>
            <p:cNvCxnSpPr>
              <a:cxnSpLocks/>
            </p:cNvCxnSpPr>
            <p:nvPr/>
          </p:nvCxnSpPr>
          <p:spPr>
            <a:xfrm>
              <a:off x="8880444" y="2523633"/>
              <a:ext cx="0" cy="3598541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EF5A1C5-24D6-42C4-BA90-F8B276988166}"/>
                </a:ext>
              </a:extLst>
            </p:cNvPr>
            <p:cNvGrpSpPr/>
            <p:nvPr/>
          </p:nvGrpSpPr>
          <p:grpSpPr>
            <a:xfrm>
              <a:off x="684277" y="1425724"/>
              <a:ext cx="10674834" cy="525111"/>
              <a:chOff x="670397" y="1407072"/>
              <a:chExt cx="10674834" cy="525111"/>
            </a:xfrm>
          </p:grpSpPr>
          <p:sp>
            <p:nvSpPr>
              <p:cNvPr id="40" name="오각형 5">
                <a:extLst>
                  <a:ext uri="{FF2B5EF4-FFF2-40B4-BE49-F238E27FC236}">
                    <a16:creationId xmlns:a16="http://schemas.microsoft.com/office/drawing/2014/main" id="{3E3F7ED2-8483-40E5-84BE-70811A570C82}"/>
                  </a:ext>
                </a:extLst>
              </p:cNvPr>
              <p:cNvSpPr/>
              <p:nvPr/>
            </p:nvSpPr>
            <p:spPr>
              <a:xfrm>
                <a:off x="7411406" y="1407073"/>
                <a:ext cx="3933825" cy="523875"/>
              </a:xfrm>
              <a:prstGeom prst="homePlat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6DA26C65-AF57-4833-86B5-15DDB843D611}"/>
                  </a:ext>
                </a:extLst>
              </p:cNvPr>
              <p:cNvGrpSpPr/>
              <p:nvPr/>
            </p:nvGrpSpPr>
            <p:grpSpPr>
              <a:xfrm>
                <a:off x="670397" y="1407072"/>
                <a:ext cx="7879106" cy="525111"/>
                <a:chOff x="432064" y="2332327"/>
                <a:chExt cx="7879106" cy="525111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7F900BB3-6020-4226-A581-50B95AA3F2E9}"/>
                    </a:ext>
                  </a:extLst>
                </p:cNvPr>
                <p:cNvGrpSpPr/>
                <p:nvPr/>
              </p:nvGrpSpPr>
              <p:grpSpPr>
                <a:xfrm>
                  <a:off x="432064" y="2332327"/>
                  <a:ext cx="7879106" cy="525111"/>
                  <a:chOff x="432064" y="2332327"/>
                  <a:chExt cx="7879106" cy="525111"/>
                </a:xfrm>
              </p:grpSpPr>
              <p:sp>
                <p:nvSpPr>
                  <p:cNvPr id="47" name="오각형 5">
                    <a:extLst>
                      <a:ext uri="{FF2B5EF4-FFF2-40B4-BE49-F238E27FC236}">
                        <a16:creationId xmlns:a16="http://schemas.microsoft.com/office/drawing/2014/main" id="{FCE7BA2B-73C2-44A7-A2A7-13B2C6386E3D}"/>
                      </a:ext>
                    </a:extLst>
                  </p:cNvPr>
                  <p:cNvSpPr/>
                  <p:nvPr/>
                </p:nvSpPr>
                <p:spPr>
                  <a:xfrm>
                    <a:off x="4588190" y="2332327"/>
                    <a:ext cx="3722980" cy="523875"/>
                  </a:xfrm>
                  <a:prstGeom prst="homePlat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+mn-ea"/>
                    </a:endParaRPr>
                  </a:p>
                </p:txBody>
              </p:sp>
              <p:sp>
                <p:nvSpPr>
                  <p:cNvPr id="48" name="오각형 4">
                    <a:extLst>
                      <a:ext uri="{FF2B5EF4-FFF2-40B4-BE49-F238E27FC236}">
                        <a16:creationId xmlns:a16="http://schemas.microsoft.com/office/drawing/2014/main" id="{44CC610A-3331-47F9-AE44-2A16018D21E4}"/>
                      </a:ext>
                    </a:extLst>
                  </p:cNvPr>
                  <p:cNvSpPr/>
                  <p:nvPr/>
                </p:nvSpPr>
                <p:spPr>
                  <a:xfrm>
                    <a:off x="1898085" y="2333563"/>
                    <a:ext cx="3722980" cy="523875"/>
                  </a:xfrm>
                  <a:prstGeom prst="homePlat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+mn-ea"/>
                    </a:endParaRPr>
                  </a:p>
                </p:txBody>
              </p:sp>
              <p:sp>
                <p:nvSpPr>
                  <p:cNvPr id="49" name="오각형 3">
                    <a:extLst>
                      <a:ext uri="{FF2B5EF4-FFF2-40B4-BE49-F238E27FC236}">
                        <a16:creationId xmlns:a16="http://schemas.microsoft.com/office/drawing/2014/main" id="{533B2785-1684-4193-87B0-F38B21907259}"/>
                      </a:ext>
                    </a:extLst>
                  </p:cNvPr>
                  <p:cNvSpPr/>
                  <p:nvPr/>
                </p:nvSpPr>
                <p:spPr>
                  <a:xfrm>
                    <a:off x="432064" y="2332328"/>
                    <a:ext cx="2767469" cy="523875"/>
                  </a:xfrm>
                  <a:prstGeom prst="homePlat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+mn-ea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8F035C7-8877-4C18-AF18-37EB83AD8083}"/>
                    </a:ext>
                  </a:extLst>
                </p:cNvPr>
                <p:cNvSpPr txBox="1"/>
                <p:nvPr/>
              </p:nvSpPr>
              <p:spPr>
                <a:xfrm>
                  <a:off x="855293" y="2395446"/>
                  <a:ext cx="144142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spc="-150" dirty="0">
                      <a:solidFill>
                        <a:schemeClr val="bg1"/>
                      </a:solidFill>
                      <a:latin typeface="HY수평선M" panose="02030600000101010101" pitchFamily="18" charset="-127"/>
                      <a:ea typeface="HY수평선M" panose="02030600000101010101" pitchFamily="18" charset="-127"/>
                    </a:rPr>
                    <a:t>데이터 수집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9A9C97E-9CFA-491E-A387-66EC80205E3A}"/>
                    </a:ext>
                  </a:extLst>
                </p:cNvPr>
                <p:cNvSpPr txBox="1"/>
                <p:nvPr/>
              </p:nvSpPr>
              <p:spPr>
                <a:xfrm>
                  <a:off x="3622762" y="2405032"/>
                  <a:ext cx="144142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spc="-150" dirty="0">
                      <a:solidFill>
                        <a:schemeClr val="bg1"/>
                      </a:solidFill>
                      <a:latin typeface="HY수평선M" panose="02030600000101010101" pitchFamily="18" charset="-127"/>
                      <a:ea typeface="HY수평선M" panose="02030600000101010101" pitchFamily="18" charset="-127"/>
                    </a:rPr>
                    <a:t>데이터 정제</a:t>
                  </a: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C191EB-8899-404D-B25A-FD78CE7890A5}"/>
                  </a:ext>
                </a:extLst>
              </p:cNvPr>
              <p:cNvSpPr txBox="1"/>
              <p:nvPr/>
            </p:nvSpPr>
            <p:spPr>
              <a:xfrm>
                <a:off x="8676888" y="1468955"/>
                <a:ext cx="2294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bg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취약지역 파악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263892-1DDD-42B4-BF0D-EFD4C5E32036}"/>
                  </a:ext>
                </a:extLst>
              </p:cNvPr>
              <p:cNvSpPr txBox="1"/>
              <p:nvPr/>
            </p:nvSpPr>
            <p:spPr>
              <a:xfrm>
                <a:off x="6282627" y="1468955"/>
                <a:ext cx="14414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bg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데이터 분석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93681C-4060-48B3-9027-5A0B4BC58F9B}"/>
              </a:ext>
            </a:extLst>
          </p:cNvPr>
          <p:cNvSpPr txBox="1"/>
          <p:nvPr/>
        </p:nvSpPr>
        <p:spPr>
          <a:xfrm>
            <a:off x="2054193" y="2172725"/>
            <a:ext cx="1494152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불법주정차단속</a:t>
            </a:r>
            <a:endParaRPr lang="en-US" altLang="ko-KR" sz="12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CCTV </a:t>
            </a:r>
            <a:r>
              <a:rPr lang="ko-KR" altLang="en-US" sz="12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현황</a:t>
            </a:r>
            <a:endParaRPr lang="en-US" altLang="ko-KR" sz="12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HY수평선M" panose="02030600000101010101" pitchFamily="18" charset="-127"/>
                <a:ea typeface="HY수평선M" panose="02030600000101010101" pitchFamily="18" charset="-127"/>
              </a:rPr>
              <a:t>주차구획수</a:t>
            </a:r>
            <a:endParaRPr lang="ko-KR" altLang="en-US" sz="12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3EF186-2F86-4DEF-9895-E503DBA9B82C}"/>
              </a:ext>
            </a:extLst>
          </p:cNvPr>
          <p:cNvSpPr txBox="1"/>
          <p:nvPr/>
        </p:nvSpPr>
        <p:spPr>
          <a:xfrm>
            <a:off x="2089952" y="3212819"/>
            <a:ext cx="1458393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버스정류소</a:t>
            </a:r>
            <a:endParaRPr lang="en-US" altLang="ko-KR" sz="12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어린이보호구역</a:t>
            </a:r>
            <a:endParaRPr lang="en-US" altLang="ko-KR" sz="12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HY수평선M" panose="02030600000101010101" pitchFamily="18" charset="-127"/>
                <a:ea typeface="HY수평선M" panose="02030600000101010101" pitchFamily="18" charset="-127"/>
              </a:rPr>
              <a:t>상업용건물</a:t>
            </a:r>
            <a:endParaRPr lang="en-US" altLang="ko-KR" sz="12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주택수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98F0CD-EACB-4298-AD56-7F2AD3F8944B}"/>
              </a:ext>
            </a:extLst>
          </p:cNvPr>
          <p:cNvSpPr txBox="1"/>
          <p:nvPr/>
        </p:nvSpPr>
        <p:spPr>
          <a:xfrm>
            <a:off x="2089952" y="4528538"/>
            <a:ext cx="1384878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HY수평선M" panose="02030600000101010101" pitchFamily="18" charset="-127"/>
                <a:ea typeface="HY수평선M" panose="02030600000101010101" pitchFamily="18" charset="-127"/>
              </a:rPr>
              <a:t>자동차등록수</a:t>
            </a:r>
            <a:endParaRPr lang="en-US" altLang="ko-KR" sz="12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학교</a:t>
            </a:r>
            <a:r>
              <a:rPr lang="en-US" altLang="ko-KR" sz="12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,</a:t>
            </a:r>
            <a:r>
              <a:rPr lang="ko-KR" altLang="en-US" sz="12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약국</a:t>
            </a:r>
            <a:endParaRPr lang="en-US" altLang="ko-KR" sz="12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종교 및 복지시설</a:t>
            </a:r>
            <a:endParaRPr lang="en-US" altLang="ko-KR" sz="12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A74BDA-AB57-46B8-A77C-DFA68B70EBEC}"/>
              </a:ext>
            </a:extLst>
          </p:cNvPr>
          <p:cNvSpPr txBox="1"/>
          <p:nvPr/>
        </p:nvSpPr>
        <p:spPr>
          <a:xfrm>
            <a:off x="2002583" y="5608779"/>
            <a:ext cx="2405392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서구주민민원신고</a:t>
            </a:r>
            <a:endParaRPr lang="en-US" altLang="ko-KR" sz="12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05AC510-DF9D-4199-90A0-199B9B9B74E7}"/>
              </a:ext>
            </a:extLst>
          </p:cNvPr>
          <p:cNvGrpSpPr/>
          <p:nvPr/>
        </p:nvGrpSpPr>
        <p:grpSpPr>
          <a:xfrm>
            <a:off x="1805499" y="2329348"/>
            <a:ext cx="145973" cy="3479131"/>
            <a:chOff x="1805499" y="2329348"/>
            <a:chExt cx="145973" cy="347913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37C9049-A42C-4846-83C8-F4B4CC1045D9}"/>
                </a:ext>
              </a:extLst>
            </p:cNvPr>
            <p:cNvGrpSpPr/>
            <p:nvPr/>
          </p:nvGrpSpPr>
          <p:grpSpPr>
            <a:xfrm>
              <a:off x="1805499" y="2329348"/>
              <a:ext cx="145973" cy="695349"/>
              <a:chOff x="2034840" y="2289647"/>
              <a:chExt cx="246347" cy="69534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3064FCE-65BE-4900-87CB-A171A9CE5EA1}"/>
                  </a:ext>
                </a:extLst>
              </p:cNvPr>
              <p:cNvCxnSpPr/>
              <p:nvPr/>
            </p:nvCxnSpPr>
            <p:spPr>
              <a:xfrm>
                <a:off x="2034840" y="2637322"/>
                <a:ext cx="246347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ED7FFE55-EF0B-44B0-99F8-5DE2F5F4E58A}"/>
                  </a:ext>
                </a:extLst>
              </p:cNvPr>
              <p:cNvCxnSpPr/>
              <p:nvPr/>
            </p:nvCxnSpPr>
            <p:spPr>
              <a:xfrm>
                <a:off x="2281187" y="2289647"/>
                <a:ext cx="0" cy="69534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653AEE0-B125-43F6-A194-3B467E5EB775}"/>
                </a:ext>
              </a:extLst>
            </p:cNvPr>
            <p:cNvGrpSpPr/>
            <p:nvPr/>
          </p:nvGrpSpPr>
          <p:grpSpPr>
            <a:xfrm>
              <a:off x="1819341" y="3258838"/>
              <a:ext cx="132131" cy="1081368"/>
              <a:chOff x="2034840" y="2289647"/>
              <a:chExt cx="246347" cy="695349"/>
            </a:xfrm>
          </p:grpSpPr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DE6FECB-3476-4BF0-84FE-69396F0D1B84}"/>
                  </a:ext>
                </a:extLst>
              </p:cNvPr>
              <p:cNvCxnSpPr/>
              <p:nvPr/>
            </p:nvCxnSpPr>
            <p:spPr>
              <a:xfrm>
                <a:off x="2034840" y="2637322"/>
                <a:ext cx="246347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E55C156-9858-4CE1-9316-D82B2E0A0D57}"/>
                  </a:ext>
                </a:extLst>
              </p:cNvPr>
              <p:cNvCxnSpPr/>
              <p:nvPr/>
            </p:nvCxnSpPr>
            <p:spPr>
              <a:xfrm>
                <a:off x="2281187" y="2289647"/>
                <a:ext cx="0" cy="69534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C77E5E2-242B-4881-B986-D7FEA04DCC75}"/>
                </a:ext>
              </a:extLst>
            </p:cNvPr>
            <p:cNvGrpSpPr/>
            <p:nvPr/>
          </p:nvGrpSpPr>
          <p:grpSpPr>
            <a:xfrm>
              <a:off x="1820930" y="4637067"/>
              <a:ext cx="130542" cy="825963"/>
              <a:chOff x="2034840" y="2289647"/>
              <a:chExt cx="246347" cy="695349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17983C8A-6B01-45CF-A918-54BE8489984A}"/>
                  </a:ext>
                </a:extLst>
              </p:cNvPr>
              <p:cNvCxnSpPr/>
              <p:nvPr/>
            </p:nvCxnSpPr>
            <p:spPr>
              <a:xfrm>
                <a:off x="2034840" y="2637322"/>
                <a:ext cx="246347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89C4F152-41B2-4638-B5FF-C7C4056FAD9B}"/>
                  </a:ext>
                </a:extLst>
              </p:cNvPr>
              <p:cNvCxnSpPr/>
              <p:nvPr/>
            </p:nvCxnSpPr>
            <p:spPr>
              <a:xfrm>
                <a:off x="2281187" y="2289647"/>
                <a:ext cx="0" cy="69534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9B4B8DB-E0B8-43C9-B829-E478511F01CB}"/>
                </a:ext>
              </a:extLst>
            </p:cNvPr>
            <p:cNvCxnSpPr>
              <a:cxnSpLocks/>
            </p:cNvCxnSpPr>
            <p:nvPr/>
          </p:nvCxnSpPr>
          <p:spPr>
            <a:xfrm>
              <a:off x="1836942" y="5808479"/>
              <a:ext cx="11453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B95BF91-0B73-435B-A623-EFE9E22EC54E}"/>
              </a:ext>
            </a:extLst>
          </p:cNvPr>
          <p:cNvSpPr/>
          <p:nvPr/>
        </p:nvSpPr>
        <p:spPr>
          <a:xfrm>
            <a:off x="595149" y="4775903"/>
            <a:ext cx="1271651" cy="5217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창의성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98C81F-68B2-4FE6-AF35-A0610B3113F2}"/>
              </a:ext>
            </a:extLst>
          </p:cNvPr>
          <p:cNvSpPr/>
          <p:nvPr/>
        </p:nvSpPr>
        <p:spPr>
          <a:xfrm>
            <a:off x="565293" y="2416146"/>
            <a:ext cx="1271651" cy="5217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불법주정차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7EC893D-E37B-4CBB-A5D5-F127C3DAAAE1}"/>
              </a:ext>
            </a:extLst>
          </p:cNvPr>
          <p:cNvSpPr/>
          <p:nvPr/>
        </p:nvSpPr>
        <p:spPr>
          <a:xfrm>
            <a:off x="565293" y="3486641"/>
            <a:ext cx="1271651" cy="7017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외부</a:t>
            </a:r>
            <a:endParaRPr lang="en-US" altLang="ko-KR" sz="1600" b="1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영향요인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CA63CC2-72B1-4A0C-84A1-A24FB9787F7A}"/>
              </a:ext>
            </a:extLst>
          </p:cNvPr>
          <p:cNvSpPr/>
          <p:nvPr/>
        </p:nvSpPr>
        <p:spPr>
          <a:xfrm>
            <a:off x="602678" y="5554595"/>
            <a:ext cx="1271651" cy="5217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민원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382FB6F-A751-426E-8483-7E63F309F132}"/>
              </a:ext>
            </a:extLst>
          </p:cNvPr>
          <p:cNvSpPr/>
          <p:nvPr/>
        </p:nvSpPr>
        <p:spPr>
          <a:xfrm>
            <a:off x="4228670" y="2640845"/>
            <a:ext cx="1271651" cy="5217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컬럼 추출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46C885C-DD15-419F-BEEB-A4E95655A2D8}"/>
              </a:ext>
            </a:extLst>
          </p:cNvPr>
          <p:cNvSpPr/>
          <p:nvPr/>
        </p:nvSpPr>
        <p:spPr>
          <a:xfrm>
            <a:off x="4228670" y="3517059"/>
            <a:ext cx="1271651" cy="5217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단속 상위 지역 추출</a:t>
            </a:r>
            <a:endParaRPr lang="ko-KR" altLang="en-US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598F03A-D446-467B-AB70-CD18FE006D4D}"/>
              </a:ext>
            </a:extLst>
          </p:cNvPr>
          <p:cNvSpPr/>
          <p:nvPr/>
        </p:nvSpPr>
        <p:spPr>
          <a:xfrm>
            <a:off x="4214026" y="4393273"/>
            <a:ext cx="1271651" cy="5217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지오코딩</a:t>
            </a:r>
            <a:endParaRPr lang="ko-KR" altLang="en-US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72AD4C2-4EFE-41CC-AC28-BDA2B82308A2}"/>
              </a:ext>
            </a:extLst>
          </p:cNvPr>
          <p:cNvSpPr/>
          <p:nvPr/>
        </p:nvSpPr>
        <p:spPr>
          <a:xfrm>
            <a:off x="4244724" y="5250361"/>
            <a:ext cx="1271651" cy="52175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동별계산</a:t>
            </a:r>
            <a:endParaRPr lang="ko-KR" altLang="en-US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822FD0E-5EC5-4E72-8D64-F9530B8DB98F}"/>
              </a:ext>
            </a:extLst>
          </p:cNvPr>
          <p:cNvSpPr/>
          <p:nvPr/>
        </p:nvSpPr>
        <p:spPr>
          <a:xfrm>
            <a:off x="6532738" y="2575956"/>
            <a:ext cx="2007042" cy="5769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상관분석</a:t>
            </a:r>
            <a:r>
              <a:rPr lang="en-US" altLang="ko-KR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600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산점도</a:t>
            </a:r>
            <a:endParaRPr lang="ko-KR" altLang="en-US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E343FA2-4AAF-4343-A017-A797EEF909E7}"/>
              </a:ext>
            </a:extLst>
          </p:cNvPr>
          <p:cNvSpPr/>
          <p:nvPr/>
        </p:nvSpPr>
        <p:spPr>
          <a:xfrm>
            <a:off x="6569932" y="3547952"/>
            <a:ext cx="1932654" cy="107401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회귀분석</a:t>
            </a: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다중공선성</a:t>
            </a: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영향요인도출</a:t>
            </a: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901F56E8-D700-4ACB-BFC3-C1C363B879CD}"/>
              </a:ext>
            </a:extLst>
          </p:cNvPr>
          <p:cNvSpPr/>
          <p:nvPr/>
        </p:nvSpPr>
        <p:spPr>
          <a:xfrm>
            <a:off x="6588995" y="5113404"/>
            <a:ext cx="1932654" cy="94092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K-MEANS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 행정동 추출</a:t>
            </a: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EA8646-C182-453A-BE84-8C7F5BDD399C}"/>
              </a:ext>
            </a:extLst>
          </p:cNvPr>
          <p:cNvSpPr txBox="1"/>
          <p:nvPr/>
        </p:nvSpPr>
        <p:spPr>
          <a:xfrm>
            <a:off x="6498669" y="2231480"/>
            <a:ext cx="123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PYTHON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381F8E-4AF4-4A3A-90C5-A6881636C573}"/>
              </a:ext>
            </a:extLst>
          </p:cNvPr>
          <p:cNvSpPr txBox="1"/>
          <p:nvPr/>
        </p:nvSpPr>
        <p:spPr>
          <a:xfrm>
            <a:off x="6563453" y="3236694"/>
            <a:ext cx="4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R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1E10A80-3A35-4DFE-9707-034E3198DCB7}"/>
              </a:ext>
            </a:extLst>
          </p:cNvPr>
          <p:cNvSpPr txBox="1"/>
          <p:nvPr/>
        </p:nvSpPr>
        <p:spPr>
          <a:xfrm>
            <a:off x="6565074" y="4766427"/>
            <a:ext cx="123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PYTHON</a:t>
            </a:r>
            <a:endParaRPr lang="ko-KR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D001DFA-61E2-4534-8C82-075DE6A8948A}"/>
              </a:ext>
            </a:extLst>
          </p:cNvPr>
          <p:cNvSpPr/>
          <p:nvPr/>
        </p:nvSpPr>
        <p:spPr>
          <a:xfrm>
            <a:off x="9534228" y="3170525"/>
            <a:ext cx="2007042" cy="5769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CCTV </a:t>
            </a:r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취약지역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37F9D5-F0F2-4CB9-827B-05A0A614C938}"/>
              </a:ext>
            </a:extLst>
          </p:cNvPr>
          <p:cNvSpPr txBox="1"/>
          <p:nvPr/>
        </p:nvSpPr>
        <p:spPr>
          <a:xfrm>
            <a:off x="9489762" y="2768887"/>
            <a:ext cx="186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QGIS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공간분석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77D6CE-04E6-4E67-9C1F-5D6F1E8F1005}"/>
              </a:ext>
            </a:extLst>
          </p:cNvPr>
          <p:cNvSpPr txBox="1"/>
          <p:nvPr/>
        </p:nvSpPr>
        <p:spPr>
          <a:xfrm>
            <a:off x="9494752" y="4208607"/>
            <a:ext cx="196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QGIS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공간분석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DAC43DC-CD62-4655-9B59-7F649DAC68CC}"/>
              </a:ext>
            </a:extLst>
          </p:cNvPr>
          <p:cNvSpPr/>
          <p:nvPr/>
        </p:nvSpPr>
        <p:spPr>
          <a:xfrm>
            <a:off x="9566834" y="4621969"/>
            <a:ext cx="2007042" cy="57699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주차 취약지역</a:t>
            </a:r>
          </a:p>
        </p:txBody>
      </p:sp>
    </p:spTree>
    <p:extLst>
      <p:ext uri="{BB962C8B-B14F-4D97-AF65-F5344CB8AC3E}">
        <p14:creationId xmlns:p14="http://schemas.microsoft.com/office/powerpoint/2010/main" val="50352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0" y="12064"/>
            <a:ext cx="12194379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04DEF-657D-4CA0-8F36-53152E02F04B}"/>
              </a:ext>
            </a:extLst>
          </p:cNvPr>
          <p:cNvSpPr txBox="1"/>
          <p:nvPr/>
        </p:nvSpPr>
        <p:spPr>
          <a:xfrm>
            <a:off x="2871332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데이터정제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8" y="835936"/>
            <a:ext cx="496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PYTHON / QGIS </a:t>
            </a:r>
            <a:r>
              <a:rPr lang="en-US" altLang="ko-KR" sz="20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DATAPROCESSING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endParaRPr lang="ko-KR" altLang="en-US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81844F5-57F8-4133-8820-3A01BC5C1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562269"/>
              </p:ext>
            </p:extLst>
          </p:nvPr>
        </p:nvGraphicFramePr>
        <p:xfrm>
          <a:off x="464338" y="1663722"/>
          <a:ext cx="4715448" cy="317078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2540180289"/>
                    </a:ext>
                  </a:extLst>
                </a:gridCol>
                <a:gridCol w="1104040">
                  <a:extLst>
                    <a:ext uri="{9D8B030D-6E8A-4147-A177-3AD203B41FA5}">
                      <a16:colId xmlns:a16="http://schemas.microsoft.com/office/drawing/2014/main" val="965197313"/>
                    </a:ext>
                  </a:extLst>
                </a:gridCol>
                <a:gridCol w="1493413">
                  <a:extLst>
                    <a:ext uri="{9D8B030D-6E8A-4147-A177-3AD203B41FA5}">
                      <a16:colId xmlns:a16="http://schemas.microsoft.com/office/drawing/2014/main" val="1219408416"/>
                    </a:ext>
                  </a:extLst>
                </a:gridCol>
                <a:gridCol w="1008015">
                  <a:extLst>
                    <a:ext uri="{9D8B030D-6E8A-4147-A177-3AD203B41FA5}">
                      <a16:colId xmlns:a16="http://schemas.microsoft.com/office/drawing/2014/main" val="1191866871"/>
                    </a:ext>
                  </a:extLst>
                </a:gridCol>
              </a:tblGrid>
              <a:tr h="4095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단속일자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단속동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도로명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단속구분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612226"/>
                  </a:ext>
                </a:extLst>
              </a:tr>
              <a:tr h="65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20210120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석남동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석남동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167-1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차량형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CCTV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1777602"/>
                  </a:ext>
                </a:extLst>
              </a:tr>
              <a:tr h="65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20210425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청라동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청라동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중봉대로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586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번길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차량형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CCTV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866567"/>
                  </a:ext>
                </a:extLst>
              </a:tr>
              <a:tr h="65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20210219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오류동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오류동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보듬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고정형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CCTV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0897074"/>
                  </a:ext>
                </a:extLst>
              </a:tr>
              <a:tr h="655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20210218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가정동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서곶로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서인천세무서앞길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PDA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단속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944294"/>
                  </a:ext>
                </a:extLst>
              </a:tr>
            </a:tbl>
          </a:graphicData>
        </a:graphic>
      </p:graphicFrame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B37EE50-4AD6-4F73-BE04-479CDADB8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66158"/>
              </p:ext>
            </p:extLst>
          </p:nvPr>
        </p:nvGraphicFramePr>
        <p:xfrm>
          <a:off x="4943940" y="3675494"/>
          <a:ext cx="6602231" cy="301522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07331">
                  <a:extLst>
                    <a:ext uri="{9D8B030D-6E8A-4147-A177-3AD203B41FA5}">
                      <a16:colId xmlns:a16="http://schemas.microsoft.com/office/drawing/2014/main" val="2540180289"/>
                    </a:ext>
                  </a:extLst>
                </a:gridCol>
                <a:gridCol w="1723918">
                  <a:extLst>
                    <a:ext uri="{9D8B030D-6E8A-4147-A177-3AD203B41FA5}">
                      <a16:colId xmlns:a16="http://schemas.microsoft.com/office/drawing/2014/main" val="965197313"/>
                    </a:ext>
                  </a:extLst>
                </a:gridCol>
                <a:gridCol w="1099420">
                  <a:extLst>
                    <a:ext uri="{9D8B030D-6E8A-4147-A177-3AD203B41FA5}">
                      <a16:colId xmlns:a16="http://schemas.microsoft.com/office/drawing/2014/main" val="1219408416"/>
                    </a:ext>
                  </a:extLst>
                </a:gridCol>
                <a:gridCol w="1198778">
                  <a:extLst>
                    <a:ext uri="{9D8B030D-6E8A-4147-A177-3AD203B41FA5}">
                      <a16:colId xmlns:a16="http://schemas.microsoft.com/office/drawing/2014/main" val="1191866871"/>
                    </a:ext>
                  </a:extLst>
                </a:gridCol>
                <a:gridCol w="1072784">
                  <a:extLst>
                    <a:ext uri="{9D8B030D-6E8A-4147-A177-3AD203B41FA5}">
                      <a16:colId xmlns:a16="http://schemas.microsoft.com/office/drawing/2014/main" val="2602508450"/>
                    </a:ext>
                  </a:extLst>
                </a:gridCol>
              </a:tblGrid>
              <a:tr h="3984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단속동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도로명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lat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lon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단속건수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612226"/>
                  </a:ext>
                </a:extLst>
              </a:tr>
              <a:tr h="4075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심곡동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심곡동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베스킨라빈스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37.5120534</a:t>
                      </a:r>
                    </a:p>
                    <a:p>
                      <a:pPr algn="ctr" fontAlgn="b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126.6684788</a:t>
                      </a:r>
                    </a:p>
                    <a:p>
                      <a:pPr algn="ctr" fontAlgn="b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1707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1777602"/>
                  </a:ext>
                </a:extLst>
              </a:tr>
              <a:tr h="587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심곡동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심곡동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서구청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37.5069115</a:t>
                      </a:r>
                    </a:p>
                    <a:p>
                      <a:pPr algn="ctr" fontAlgn="b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126.6364221</a:t>
                      </a:r>
                    </a:p>
                    <a:p>
                      <a:pPr algn="ctr" fontAlgn="b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1494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866567"/>
                  </a:ext>
                </a:extLst>
              </a:tr>
              <a:tr h="5775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오류동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기업은행 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검단산단지점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37.5103972</a:t>
                      </a:r>
                    </a:p>
                    <a:p>
                      <a:pPr algn="ctr" fontAlgn="b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126.6654461</a:t>
                      </a:r>
                    </a:p>
                    <a:p>
                      <a:pPr algn="ctr" fontAlgn="b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1349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0897074"/>
                  </a:ext>
                </a:extLst>
              </a:tr>
              <a:tr h="4291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마전동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드림식자재마트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37.5579877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126.6557333</a:t>
                      </a:r>
                    </a:p>
                    <a:p>
                      <a:pPr algn="ctr" fontAlgn="b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1251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944294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A1A361-AFAC-420D-932E-F6858EBA78B2}"/>
              </a:ext>
            </a:extLst>
          </p:cNvPr>
          <p:cNvSpPr/>
          <p:nvPr/>
        </p:nvSpPr>
        <p:spPr>
          <a:xfrm>
            <a:off x="8061826" y="3744920"/>
            <a:ext cx="3484345" cy="2876374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뒤로 단색으로 채워진">
            <a:extLst>
              <a:ext uri="{FF2B5EF4-FFF2-40B4-BE49-F238E27FC236}">
                <a16:creationId xmlns:a16="http://schemas.microsoft.com/office/drawing/2014/main" id="{CB473663-DA13-45AA-9AF0-FD974D90F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94801">
            <a:off x="5435410" y="2238422"/>
            <a:ext cx="1034277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A0EE8D-B28B-41F5-8569-CEA0648882A3}"/>
              </a:ext>
            </a:extLst>
          </p:cNvPr>
          <p:cNvSpPr txBox="1"/>
          <p:nvPr/>
        </p:nvSpPr>
        <p:spPr>
          <a:xfrm>
            <a:off x="6641714" y="1713595"/>
            <a:ext cx="40907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컬럼 추출</a:t>
            </a:r>
            <a:endParaRPr lang="en-US" altLang="ko-KR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결측값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처리</a:t>
            </a:r>
            <a:endParaRPr lang="en-US" altLang="ko-KR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지오코딩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사용하여 위경도 추출</a:t>
            </a:r>
            <a:endParaRPr lang="en-US" altLang="ko-KR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단속 위치별로 단속건수 계산</a:t>
            </a:r>
            <a:endParaRPr lang="en-US" altLang="ko-KR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32CEC-7C40-4FD0-9F5C-9CB8B53674D4}"/>
              </a:ext>
            </a:extLst>
          </p:cNvPr>
          <p:cNvSpPr txBox="1"/>
          <p:nvPr/>
        </p:nvSpPr>
        <p:spPr>
          <a:xfrm>
            <a:off x="303008" y="1344263"/>
            <a:ext cx="471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인천시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_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서구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_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불법주정차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_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단속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_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현황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＂</a:t>
            </a:r>
            <a:endParaRPr lang="ko-KR" altLang="en-US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32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-2379" y="-29632"/>
            <a:ext cx="12194379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04DEF-657D-4CA0-8F36-53152E02F04B}"/>
              </a:ext>
            </a:extLst>
          </p:cNvPr>
          <p:cNvSpPr txBox="1"/>
          <p:nvPr/>
        </p:nvSpPr>
        <p:spPr>
          <a:xfrm>
            <a:off x="2871332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데이터정제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8" y="835936"/>
            <a:ext cx="467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PYTHON / QGIS </a:t>
            </a:r>
            <a:r>
              <a:rPr lang="en-US" altLang="ko-KR" sz="20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DATAPROCESSING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endParaRPr lang="ko-KR" altLang="en-US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B37EE50-4AD6-4F73-BE04-479CDADB8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958676"/>
              </p:ext>
            </p:extLst>
          </p:nvPr>
        </p:nvGraphicFramePr>
        <p:xfrm>
          <a:off x="534746" y="2012574"/>
          <a:ext cx="7472648" cy="314990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315550">
                  <a:extLst>
                    <a:ext uri="{9D8B030D-6E8A-4147-A177-3AD203B41FA5}">
                      <a16:colId xmlns:a16="http://schemas.microsoft.com/office/drawing/2014/main" val="2540180289"/>
                    </a:ext>
                  </a:extLst>
                </a:gridCol>
                <a:gridCol w="1771130">
                  <a:extLst>
                    <a:ext uri="{9D8B030D-6E8A-4147-A177-3AD203B41FA5}">
                      <a16:colId xmlns:a16="http://schemas.microsoft.com/office/drawing/2014/main" val="965197313"/>
                    </a:ext>
                  </a:extLst>
                </a:gridCol>
                <a:gridCol w="1472584">
                  <a:extLst>
                    <a:ext uri="{9D8B030D-6E8A-4147-A177-3AD203B41FA5}">
                      <a16:colId xmlns:a16="http://schemas.microsoft.com/office/drawing/2014/main" val="2505966020"/>
                    </a:ext>
                  </a:extLst>
                </a:gridCol>
                <a:gridCol w="1038224">
                  <a:extLst>
                    <a:ext uri="{9D8B030D-6E8A-4147-A177-3AD203B41FA5}">
                      <a16:colId xmlns:a16="http://schemas.microsoft.com/office/drawing/2014/main" val="1219408416"/>
                    </a:ext>
                  </a:extLst>
                </a:gridCol>
                <a:gridCol w="733018">
                  <a:extLst>
                    <a:ext uri="{9D8B030D-6E8A-4147-A177-3AD203B41FA5}">
                      <a16:colId xmlns:a16="http://schemas.microsoft.com/office/drawing/2014/main" val="1191866871"/>
                    </a:ext>
                  </a:extLst>
                </a:gridCol>
                <a:gridCol w="1142142">
                  <a:extLst>
                    <a:ext uri="{9D8B030D-6E8A-4147-A177-3AD203B41FA5}">
                      <a16:colId xmlns:a16="http://schemas.microsoft.com/office/drawing/2014/main" val="2602508450"/>
                    </a:ext>
                  </a:extLst>
                </a:gridCol>
              </a:tblGrid>
              <a:tr h="4200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단속동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주정차단속건수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주차구획수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CCTV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  <a:cs typeface="Malgun Gothic Semilight" panose="020B0502040204020203" pitchFamily="50" charset="-127"/>
                        </a:rPr>
                        <a:t>약국수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612226"/>
                  </a:ext>
                </a:extLst>
              </a:tr>
              <a:tr h="5467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가정동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7677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649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14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1777602"/>
                  </a:ext>
                </a:extLst>
              </a:tr>
              <a:tr h="5915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가좌동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11229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3830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23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866567"/>
                  </a:ext>
                </a:extLst>
              </a:tr>
              <a:tr h="5743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검암동</a:t>
                      </a:r>
                      <a:endParaRPr lang="ko-KR" altLang="en-US" sz="14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1112</a:t>
                      </a:r>
                      <a:endParaRPr lang="ko-KR" altLang="en-US" sz="14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297</a:t>
                      </a:r>
                      <a:endParaRPr lang="ko-KR" altLang="en-US" sz="14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ctr"/>
                      <a:r>
                        <a:rPr lang="en-US" altLang="ko-KR" sz="14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</a:p>
                    <a:p>
                      <a:pPr algn="ctr"/>
                      <a:endParaRPr lang="en-US" altLang="ko-KR" sz="14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4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0897074"/>
                  </a:ext>
                </a:extLst>
              </a:tr>
              <a:tr h="4725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…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7548036"/>
                  </a:ext>
                </a:extLst>
              </a:tr>
              <a:tr h="4725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청라동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9072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227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94429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C0C175A-5E46-4807-B2B4-B40B63193145}"/>
              </a:ext>
            </a:extLst>
          </p:cNvPr>
          <p:cNvSpPr txBox="1"/>
          <p:nvPr/>
        </p:nvSpPr>
        <p:spPr>
          <a:xfrm>
            <a:off x="8460588" y="2901518"/>
            <a:ext cx="409073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 데이터 필요 컬럼 추출</a:t>
            </a:r>
            <a:endParaRPr lang="en-US" altLang="ko-KR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결측값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처리</a:t>
            </a:r>
            <a:endParaRPr lang="en-US" altLang="ko-KR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활용데이터 </a:t>
            </a:r>
            <a:r>
              <a:rPr lang="ko-KR" altLang="en-US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동별로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개수 추출</a:t>
            </a:r>
            <a:endParaRPr lang="en-US" altLang="ko-KR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7D3DD7-D344-44B9-810D-A9BA8AB097B8}"/>
              </a:ext>
            </a:extLst>
          </p:cNvPr>
          <p:cNvSpPr txBox="1"/>
          <p:nvPr/>
        </p:nvSpPr>
        <p:spPr>
          <a:xfrm>
            <a:off x="534746" y="1643242"/>
            <a:ext cx="406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전처리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_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분석데이터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＂</a:t>
            </a:r>
            <a:endParaRPr lang="ko-KR" altLang="en-US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19" name="그래픽 18" descr="뒤로 단색으로 채워진">
            <a:extLst>
              <a:ext uri="{FF2B5EF4-FFF2-40B4-BE49-F238E27FC236}">
                <a16:creationId xmlns:a16="http://schemas.microsoft.com/office/drawing/2014/main" id="{3953E5DB-A4BA-476B-ADC5-0A6DA1014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5625" y="2259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04DEF-657D-4CA0-8F36-53152E02F04B}"/>
              </a:ext>
            </a:extLst>
          </p:cNvPr>
          <p:cNvSpPr txBox="1"/>
          <p:nvPr/>
        </p:nvSpPr>
        <p:spPr>
          <a:xfrm>
            <a:off x="2871332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데이터정제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분석프로세스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276031" y="845510"/>
            <a:ext cx="4066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QGIS </a:t>
            </a:r>
            <a:r>
              <a:rPr lang="en-US" altLang="ko-KR" sz="20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DATA</a:t>
            </a:r>
            <a:endParaRPr lang="ko-KR" altLang="en-US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171A1F41-277E-4E29-A009-E9E19F52F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6" r="11866"/>
          <a:stretch/>
        </p:blipFill>
        <p:spPr>
          <a:xfrm>
            <a:off x="203809" y="1617047"/>
            <a:ext cx="5709105" cy="5124552"/>
          </a:xfrm>
          <a:prstGeom prst="rect">
            <a:avLst/>
          </a:prstGeom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696DFBBE-F3F1-4F57-9020-E4C62408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002" y="1465842"/>
            <a:ext cx="6356998" cy="53921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7C2770-744A-4629-B445-B8C03BF82FB9}"/>
              </a:ext>
            </a:extLst>
          </p:cNvPr>
          <p:cNvSpPr txBox="1"/>
          <p:nvPr/>
        </p:nvSpPr>
        <p:spPr>
          <a:xfrm>
            <a:off x="1283912" y="1281176"/>
            <a:ext cx="406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서구</a:t>
            </a:r>
            <a:r>
              <a:rPr lang="en-US" altLang="ko-KR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_</a:t>
            </a:r>
            <a:r>
              <a:rPr lang="ko-KR" altLang="en-US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불법주정차</a:t>
            </a:r>
            <a:r>
              <a:rPr lang="en-US" altLang="ko-KR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_</a:t>
            </a:r>
            <a:r>
              <a:rPr lang="ko-KR" altLang="en-US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단속현황</a:t>
            </a:r>
            <a:r>
              <a:rPr lang="en-US" altLang="ko-KR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＂</a:t>
            </a:r>
            <a:endParaRPr lang="ko-KR" altLang="en-US" dirty="0">
              <a:solidFill>
                <a:srgbClr val="76747A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960A2A-412D-433F-A88C-FC5FCBBFBDF8}"/>
              </a:ext>
            </a:extLst>
          </p:cNvPr>
          <p:cNvSpPr txBox="1"/>
          <p:nvPr/>
        </p:nvSpPr>
        <p:spPr>
          <a:xfrm>
            <a:off x="7240407" y="1281176"/>
            <a:ext cx="406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서구</a:t>
            </a:r>
            <a:r>
              <a:rPr lang="en-US" altLang="ko-KR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_</a:t>
            </a:r>
            <a:r>
              <a:rPr lang="ko-KR" altLang="en-US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불법주정차</a:t>
            </a:r>
            <a:r>
              <a:rPr lang="en-US" altLang="ko-KR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_CCTV</a:t>
            </a:r>
            <a:r>
              <a:rPr lang="ko-KR" altLang="en-US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현황</a:t>
            </a:r>
            <a:r>
              <a:rPr lang="en-US" altLang="ko-KR" dirty="0">
                <a:solidFill>
                  <a:srgbClr val="76747A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＂</a:t>
            </a:r>
            <a:endParaRPr lang="ko-KR" altLang="en-US" dirty="0">
              <a:solidFill>
                <a:srgbClr val="76747A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4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8" y="835936"/>
            <a:ext cx="3566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PYTHON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상관분석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C15FAC6-0629-4785-AA9A-7B71F0D0B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8" y="1842624"/>
            <a:ext cx="6040040" cy="40733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1558FB-41CE-425C-93E3-588D4453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822" y="1747277"/>
            <a:ext cx="5906667" cy="428556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F41125-43CD-43F7-9ABD-F8C421F07D2D}"/>
              </a:ext>
            </a:extLst>
          </p:cNvPr>
          <p:cNvSpPr/>
          <p:nvPr/>
        </p:nvSpPr>
        <p:spPr>
          <a:xfrm>
            <a:off x="654518" y="1966508"/>
            <a:ext cx="4331368" cy="399335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BDC7FE-8632-4805-B8EA-C822E178005C}"/>
              </a:ext>
            </a:extLst>
          </p:cNvPr>
          <p:cNvSpPr/>
          <p:nvPr/>
        </p:nvSpPr>
        <p:spPr>
          <a:xfrm>
            <a:off x="6390344" y="1966508"/>
            <a:ext cx="4331368" cy="333374"/>
          </a:xfrm>
          <a:prstGeom prst="rect">
            <a:avLst/>
          </a:prstGeom>
          <a:noFill/>
          <a:ln w="28575">
            <a:solidFill>
              <a:srgbClr val="7A8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AA429-B00F-41A8-9BB9-286FC541461F}"/>
              </a:ext>
            </a:extLst>
          </p:cNvPr>
          <p:cNvSpPr txBox="1"/>
          <p:nvPr/>
        </p:nvSpPr>
        <p:spPr>
          <a:xfrm>
            <a:off x="493654" y="1515826"/>
            <a:ext cx="356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외부 영향요인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15F18-BECD-4988-8AF8-D326D206A643}"/>
              </a:ext>
            </a:extLst>
          </p:cNvPr>
          <p:cNvSpPr txBox="1"/>
          <p:nvPr/>
        </p:nvSpPr>
        <p:spPr>
          <a:xfrm>
            <a:off x="6184900" y="1530205"/>
            <a:ext cx="356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창의성 영향요인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0D8F8-76C4-4F47-B716-0BDE67BDCB5A}"/>
              </a:ext>
            </a:extLst>
          </p:cNvPr>
          <p:cNvSpPr txBox="1"/>
          <p:nvPr/>
        </p:nvSpPr>
        <p:spPr>
          <a:xfrm>
            <a:off x="2820202" y="287627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상관분석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05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8" y="835936"/>
            <a:ext cx="3566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요인선정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R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회귀분석</a:t>
            </a:r>
          </a:p>
        </p:txBody>
      </p:sp>
      <p:pic>
        <p:nvPicPr>
          <p:cNvPr id="7" name="그림 6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3F5464D3-73A1-4595-A366-0A87A760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90" y="1248050"/>
            <a:ext cx="5746165" cy="54252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37751D-5358-488C-8DF7-0CDEF55BEC7A}"/>
              </a:ext>
            </a:extLst>
          </p:cNvPr>
          <p:cNvSpPr txBox="1"/>
          <p:nvPr/>
        </p:nvSpPr>
        <p:spPr>
          <a:xfrm>
            <a:off x="2900207" y="236257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요인선정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043103-C342-4C90-81BA-6ADE56B1978E}"/>
              </a:ext>
            </a:extLst>
          </p:cNvPr>
          <p:cNvSpPr/>
          <p:nvPr/>
        </p:nvSpPr>
        <p:spPr>
          <a:xfrm>
            <a:off x="477690" y="1248050"/>
            <a:ext cx="5316718" cy="553997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6F4F5B-C126-4AC9-99C2-1B948FB90D46}"/>
              </a:ext>
            </a:extLst>
          </p:cNvPr>
          <p:cNvSpPr/>
          <p:nvPr/>
        </p:nvSpPr>
        <p:spPr>
          <a:xfrm>
            <a:off x="477690" y="3255380"/>
            <a:ext cx="5316718" cy="83261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0DEBD0-7DE3-4F8E-8676-E03374AF78A3}"/>
              </a:ext>
            </a:extLst>
          </p:cNvPr>
          <p:cNvSpPr/>
          <p:nvPr/>
        </p:nvSpPr>
        <p:spPr>
          <a:xfrm>
            <a:off x="6684985" y="1564687"/>
            <a:ext cx="4451445" cy="23960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회귀분석을 통해 유의미한 요인 선정</a:t>
            </a:r>
            <a:r>
              <a:rPr lang="en-US" altLang="ko-KR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!</a:t>
            </a:r>
            <a:endParaRPr lang="en-US" altLang="ko-KR" sz="1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1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위치데이터가 존재하는 </a:t>
            </a:r>
            <a:endParaRPr lang="en-US" altLang="ko-KR" sz="1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CCTV, </a:t>
            </a:r>
            <a:r>
              <a:rPr lang="ko-KR" altLang="en-US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주차구획수로 변수 선택</a:t>
            </a:r>
            <a:endParaRPr lang="ko-KR" altLang="en-US" sz="1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CFB450A1-6B30-4CA4-A68B-EC26B8745461}"/>
              </a:ext>
            </a:extLst>
          </p:cNvPr>
          <p:cNvSpPr/>
          <p:nvPr/>
        </p:nvSpPr>
        <p:spPr>
          <a:xfrm rot="16200000">
            <a:off x="5131416" y="2319278"/>
            <a:ext cx="2184882" cy="772425"/>
          </a:xfrm>
          <a:prstGeom prst="downArrow">
            <a:avLst/>
          </a:prstGeom>
          <a:solidFill>
            <a:schemeClr val="accent4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72423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7" y="835936"/>
            <a:ext cx="6242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CCTV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취약 지역선정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PYTHON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k-means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군집분석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5552C5-4B1C-42FC-BA1E-13C756AD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2" y="2188444"/>
            <a:ext cx="11936287" cy="473677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1A29AAD-F771-4199-B7E2-9E657DE26D08}"/>
              </a:ext>
            </a:extLst>
          </p:cNvPr>
          <p:cNvSpPr/>
          <p:nvPr/>
        </p:nvSpPr>
        <p:spPr>
          <a:xfrm>
            <a:off x="2604311" y="5472744"/>
            <a:ext cx="868029" cy="81479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D5FF8-5DEB-42A8-88C3-1D4954054492}"/>
              </a:ext>
            </a:extLst>
          </p:cNvPr>
          <p:cNvSpPr txBox="1"/>
          <p:nvPr/>
        </p:nvSpPr>
        <p:spPr>
          <a:xfrm>
            <a:off x="3206499" y="5118685"/>
            <a:ext cx="868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K =3</a:t>
            </a:r>
            <a:endParaRPr lang="ko-KR" altLang="en-US" sz="20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4D9A8-70EB-4EFD-B256-4A8FF8DE7479}"/>
              </a:ext>
            </a:extLst>
          </p:cNvPr>
          <p:cNvSpPr txBox="1"/>
          <p:nvPr/>
        </p:nvSpPr>
        <p:spPr>
          <a:xfrm>
            <a:off x="326371" y="1345832"/>
            <a:ext cx="51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상관계수와 회귀분석 결과 </a:t>
            </a:r>
            <a:endParaRPr lang="en-US" altLang="ko-KR" dirty="0">
              <a:solidFill>
                <a:schemeClr val="accent5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면적당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CCTV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개수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단속 적발건수</a:t>
            </a:r>
            <a:r>
              <a:rPr lang="ko-KR" altLang="en-US" dirty="0">
                <a:solidFill>
                  <a:schemeClr val="accent5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로 변수 설정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AE61A7-03BB-4E9B-B6AF-5391F048B3DB}"/>
              </a:ext>
            </a:extLst>
          </p:cNvPr>
          <p:cNvGrpSpPr/>
          <p:nvPr/>
        </p:nvGrpSpPr>
        <p:grpSpPr>
          <a:xfrm>
            <a:off x="4074528" y="3882257"/>
            <a:ext cx="4566297" cy="1084444"/>
            <a:chOff x="4152440" y="4388300"/>
            <a:chExt cx="4566297" cy="108444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EA952A8-2063-45C3-AEB9-20727224EE9E}"/>
                </a:ext>
              </a:extLst>
            </p:cNvPr>
            <p:cNvSpPr/>
            <p:nvPr/>
          </p:nvSpPr>
          <p:spPr>
            <a:xfrm>
              <a:off x="4152440" y="4388300"/>
              <a:ext cx="4566297" cy="108444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3AA6F6-C64C-4A3C-84FD-6C8758F68A31}"/>
                </a:ext>
              </a:extLst>
            </p:cNvPr>
            <p:cNvSpPr txBox="1"/>
            <p:nvPr/>
          </p:nvSpPr>
          <p:spPr>
            <a:xfrm>
              <a:off x="4264021" y="4501173"/>
              <a:ext cx="4454716" cy="8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Elbow </a:t>
              </a:r>
              <a:r>
                <a:rPr lang="ko-KR" altLang="en-US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기법을 통해서 총 </a:t>
              </a:r>
              <a:r>
                <a:rPr lang="en-US" altLang="ko-KR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3</a:t>
              </a:r>
              <a:r>
                <a:rPr lang="ko-KR" altLang="en-US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개의 군집으로 </a:t>
              </a:r>
              <a:endPara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K-means </a:t>
              </a:r>
              <a:r>
                <a:rPr lang="ko-KR" altLang="en-US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분류 하고자 함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0958253-9FC7-4C76-9B9A-02A6EC56739C}"/>
              </a:ext>
            </a:extLst>
          </p:cNvPr>
          <p:cNvSpPr txBox="1"/>
          <p:nvPr/>
        </p:nvSpPr>
        <p:spPr>
          <a:xfrm>
            <a:off x="2871332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지역선정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8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26EE6F-E6C5-411F-8321-04042A27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6" y="1039853"/>
            <a:ext cx="6978340" cy="584734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FEE86E-2CF6-4A79-9F88-806E8BF0288A}"/>
              </a:ext>
            </a:extLst>
          </p:cNvPr>
          <p:cNvSpPr/>
          <p:nvPr/>
        </p:nvSpPr>
        <p:spPr>
          <a:xfrm>
            <a:off x="283626" y="2064587"/>
            <a:ext cx="5390786" cy="233543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04DEF-657D-4CA0-8F36-53152E02F04B}"/>
              </a:ext>
            </a:extLst>
          </p:cNvPr>
          <p:cNvSpPr txBox="1"/>
          <p:nvPr/>
        </p:nvSpPr>
        <p:spPr>
          <a:xfrm>
            <a:off x="2871332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지역선정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8" y="835936"/>
            <a:ext cx="5943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CCTV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취약 지역선정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PYTHON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k-means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군집분석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3B684-1758-4B0F-B265-B9118ACEF966}"/>
              </a:ext>
            </a:extLst>
          </p:cNvPr>
          <p:cNvSpPr txBox="1"/>
          <p:nvPr/>
        </p:nvSpPr>
        <p:spPr>
          <a:xfrm>
            <a:off x="777081" y="2251143"/>
            <a:ext cx="4911387" cy="188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CCTV</a:t>
            </a:r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개수가 보통이고 단속 발생건수가 많은 그룹</a:t>
            </a: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CCTV</a:t>
            </a:r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개수가 보통이고 단속 발생건수가 보통인 그룹</a:t>
            </a: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CCTV</a:t>
            </a:r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개수가 적고 단속 발생건수가 적은 그룹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DC84FDF-B550-4E85-9FD9-12CDBAC3AA23}"/>
              </a:ext>
            </a:extLst>
          </p:cNvPr>
          <p:cNvGrpSpPr/>
          <p:nvPr/>
        </p:nvGrpSpPr>
        <p:grpSpPr>
          <a:xfrm>
            <a:off x="406321" y="2316374"/>
            <a:ext cx="375158" cy="1813906"/>
            <a:chOff x="273531" y="2017471"/>
            <a:chExt cx="375158" cy="181390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AE0D557-1BEE-478C-B942-228BB763288F}"/>
                </a:ext>
              </a:extLst>
            </p:cNvPr>
            <p:cNvSpPr/>
            <p:nvPr/>
          </p:nvSpPr>
          <p:spPr>
            <a:xfrm>
              <a:off x="273531" y="2017471"/>
              <a:ext cx="370760" cy="369332"/>
            </a:xfrm>
            <a:prstGeom prst="ellipse">
              <a:avLst/>
            </a:prstGeom>
            <a:solidFill>
              <a:srgbClr val="FC9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4967F6A-E3EF-401D-9166-5DD5C4F2656F}"/>
                </a:ext>
              </a:extLst>
            </p:cNvPr>
            <p:cNvSpPr/>
            <p:nvPr/>
          </p:nvSpPr>
          <p:spPr>
            <a:xfrm>
              <a:off x="273531" y="2748733"/>
              <a:ext cx="370760" cy="369332"/>
            </a:xfrm>
            <a:prstGeom prst="ellipse">
              <a:avLst/>
            </a:prstGeom>
            <a:solidFill>
              <a:srgbClr val="B4B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BADE429-23A8-4B18-8BA9-91202DDAD2B3}"/>
                </a:ext>
              </a:extLst>
            </p:cNvPr>
            <p:cNvSpPr/>
            <p:nvPr/>
          </p:nvSpPr>
          <p:spPr>
            <a:xfrm>
              <a:off x="277929" y="3462045"/>
              <a:ext cx="370760" cy="369332"/>
            </a:xfrm>
            <a:prstGeom prst="ellipse">
              <a:avLst/>
            </a:prstGeom>
            <a:solidFill>
              <a:srgbClr val="B2D8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875C789-A2EA-4CBD-A86E-57230F3EF502}"/>
              </a:ext>
            </a:extLst>
          </p:cNvPr>
          <p:cNvSpPr txBox="1"/>
          <p:nvPr/>
        </p:nvSpPr>
        <p:spPr>
          <a:xfrm>
            <a:off x="117078" y="1648677"/>
            <a:ext cx="6150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면적당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CCTV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개수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단속 적발건수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C88DD40-36A1-4042-8543-7EDCB1429BC4}"/>
              </a:ext>
            </a:extLst>
          </p:cNvPr>
          <p:cNvSpPr/>
          <p:nvPr/>
        </p:nvSpPr>
        <p:spPr>
          <a:xfrm>
            <a:off x="303008" y="4878557"/>
            <a:ext cx="5385460" cy="10312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순위 </a:t>
            </a:r>
            <a:r>
              <a:rPr lang="ko-KR" altLang="en-US" sz="1800" dirty="0" err="1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가좌동</a:t>
            </a:r>
            <a:r>
              <a:rPr lang="en-US" altLang="ko-KR" sz="1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 err="1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청라동</a:t>
            </a:r>
            <a:r>
              <a:rPr lang="en-US" altLang="ko-KR" sz="1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가정동에 대해서</a:t>
            </a:r>
            <a:endParaRPr lang="en-US" altLang="ko-KR" sz="1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CCTV </a:t>
            </a:r>
            <a:r>
              <a:rPr lang="ko-KR" altLang="en-US" sz="18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취약지역 분석</a:t>
            </a:r>
            <a:endParaRPr lang="en-US" altLang="ko-KR" sz="1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A624CD3-2BCA-48D3-A36E-44A58F089E12}"/>
              </a:ext>
            </a:extLst>
          </p:cNvPr>
          <p:cNvSpPr/>
          <p:nvPr/>
        </p:nvSpPr>
        <p:spPr>
          <a:xfrm>
            <a:off x="1945885" y="4244173"/>
            <a:ext cx="2184882" cy="772425"/>
          </a:xfrm>
          <a:prstGeom prst="downArrow">
            <a:avLst/>
          </a:prstGeom>
          <a:solidFill>
            <a:schemeClr val="accent4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94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F3DB3C-BCF7-4C74-B78A-60469E1834A8}"/>
              </a:ext>
            </a:extLst>
          </p:cNvPr>
          <p:cNvSpPr/>
          <p:nvPr/>
        </p:nvSpPr>
        <p:spPr>
          <a:xfrm>
            <a:off x="-47297" y="-68888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25DEF5-7998-491D-9601-6E8BEC4C50C7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A7903-EC79-42AD-A14E-636E2CB21F1A}"/>
              </a:ext>
            </a:extLst>
          </p:cNvPr>
          <p:cNvSpPr txBox="1"/>
          <p:nvPr/>
        </p:nvSpPr>
        <p:spPr>
          <a:xfrm flipH="1">
            <a:off x="420063" y="228597"/>
            <a:ext cx="431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contents</a:t>
            </a:r>
            <a:endParaRPr lang="ko-KR" altLang="en-US" sz="3600" b="1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A7614E-CD8D-4780-99C4-997BA6F322EB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86DFDA03-E0F0-4FF5-912D-155808364F6E}"/>
              </a:ext>
            </a:extLst>
          </p:cNvPr>
          <p:cNvSpPr/>
          <p:nvPr/>
        </p:nvSpPr>
        <p:spPr>
          <a:xfrm>
            <a:off x="3443073" y="2011782"/>
            <a:ext cx="2600898" cy="33998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5F0A3039-38C4-4424-8A84-3D7CE2B1D120}"/>
              </a:ext>
            </a:extLst>
          </p:cNvPr>
          <p:cNvSpPr/>
          <p:nvPr/>
        </p:nvSpPr>
        <p:spPr>
          <a:xfrm>
            <a:off x="6107476" y="2011782"/>
            <a:ext cx="2600898" cy="33998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2ABB175C-1342-49C7-BE32-68962DF64700}"/>
              </a:ext>
            </a:extLst>
          </p:cNvPr>
          <p:cNvSpPr/>
          <p:nvPr/>
        </p:nvSpPr>
        <p:spPr>
          <a:xfrm>
            <a:off x="8771879" y="2011782"/>
            <a:ext cx="2600898" cy="33998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BF3CFD-34E2-486A-AD58-BAFABB10BEE9}"/>
              </a:ext>
            </a:extLst>
          </p:cNvPr>
          <p:cNvGrpSpPr/>
          <p:nvPr/>
        </p:nvGrpSpPr>
        <p:grpSpPr>
          <a:xfrm>
            <a:off x="819807" y="1734717"/>
            <a:ext cx="11130116" cy="3812891"/>
            <a:chOff x="778086" y="1368294"/>
            <a:chExt cx="11130116" cy="3812891"/>
          </a:xfrm>
        </p:grpSpPr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1BEA4E38-181A-4500-8DAC-256FCBFB2B38}"/>
                </a:ext>
              </a:extLst>
            </p:cNvPr>
            <p:cNvCxnSpPr>
              <a:cxnSpLocks/>
            </p:cNvCxnSpPr>
            <p:nvPr/>
          </p:nvCxnSpPr>
          <p:spPr>
            <a:xfrm>
              <a:off x="1018425" y="5181185"/>
              <a:ext cx="21045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8D76EBFE-087D-40CB-A3EF-C5EE60812371}"/>
                </a:ext>
              </a:extLst>
            </p:cNvPr>
            <p:cNvCxnSpPr>
              <a:cxnSpLocks/>
            </p:cNvCxnSpPr>
            <p:nvPr/>
          </p:nvCxnSpPr>
          <p:spPr>
            <a:xfrm>
              <a:off x="3682828" y="5181185"/>
              <a:ext cx="21045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853A5EBF-6055-44E9-A7F2-C0EED3C455DC}"/>
                </a:ext>
              </a:extLst>
            </p:cNvPr>
            <p:cNvCxnSpPr>
              <a:cxnSpLocks/>
            </p:cNvCxnSpPr>
            <p:nvPr/>
          </p:nvCxnSpPr>
          <p:spPr>
            <a:xfrm>
              <a:off x="6347231" y="5181185"/>
              <a:ext cx="21045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82BF6023-E174-474A-98E1-91970AC1CEAC}"/>
                </a:ext>
              </a:extLst>
            </p:cNvPr>
            <p:cNvCxnSpPr>
              <a:cxnSpLocks/>
            </p:cNvCxnSpPr>
            <p:nvPr/>
          </p:nvCxnSpPr>
          <p:spPr>
            <a:xfrm>
              <a:off x="9011634" y="5181185"/>
              <a:ext cx="21045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3DFDEFF-AF26-4847-BA5D-FE95153CB34E}"/>
                </a:ext>
              </a:extLst>
            </p:cNvPr>
            <p:cNvSpPr/>
            <p:nvPr/>
          </p:nvSpPr>
          <p:spPr>
            <a:xfrm>
              <a:off x="778086" y="1645359"/>
              <a:ext cx="2600898" cy="339986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9872BB0-791F-4E6C-A6DE-6B6B5A02B8C6}"/>
                </a:ext>
              </a:extLst>
            </p:cNvPr>
            <p:cNvGrpSpPr/>
            <p:nvPr/>
          </p:nvGrpSpPr>
          <p:grpSpPr>
            <a:xfrm>
              <a:off x="1606959" y="1368294"/>
              <a:ext cx="9161411" cy="584776"/>
              <a:chOff x="1938734" y="1349537"/>
              <a:chExt cx="8873032" cy="577695"/>
            </a:xfrm>
          </p:grpSpPr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DE339A7F-4E22-495E-B541-F39858B23329}"/>
                  </a:ext>
                </a:extLst>
              </p:cNvPr>
              <p:cNvSpPr txBox="1"/>
              <p:nvPr/>
            </p:nvSpPr>
            <p:spPr>
              <a:xfrm flipH="1">
                <a:off x="1938734" y="1349537"/>
                <a:ext cx="2488018" cy="577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2">
                        <a:lumMod val="25000"/>
                      </a:schemeClr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001</a:t>
                </a:r>
                <a:endPara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8BD76F84-E5F6-4D56-9D22-A92306ED5C8D}"/>
                  </a:ext>
                </a:extLst>
              </p:cNvPr>
              <p:cNvSpPr txBox="1"/>
              <p:nvPr/>
            </p:nvSpPr>
            <p:spPr>
              <a:xfrm flipH="1">
                <a:off x="4458272" y="1349538"/>
                <a:ext cx="1207569" cy="577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2">
                        <a:lumMod val="25000"/>
                      </a:schemeClr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002</a:t>
                </a:r>
                <a:endPara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26B1DAFD-2E90-4AC3-999B-D88DEB753AA7}"/>
                  </a:ext>
                </a:extLst>
              </p:cNvPr>
              <p:cNvSpPr txBox="1"/>
              <p:nvPr/>
            </p:nvSpPr>
            <p:spPr>
              <a:xfrm flipH="1">
                <a:off x="7074324" y="1349538"/>
                <a:ext cx="1153189" cy="577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2">
                        <a:lumMod val="25000"/>
                      </a:schemeClr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003</a:t>
                </a:r>
                <a:endPara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96EE793D-6485-4395-9261-4E4782E6EC98}"/>
                  </a:ext>
                </a:extLst>
              </p:cNvPr>
              <p:cNvSpPr txBox="1"/>
              <p:nvPr/>
            </p:nvSpPr>
            <p:spPr>
              <a:xfrm flipH="1">
                <a:off x="9690375" y="1349537"/>
                <a:ext cx="1121391" cy="577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2">
                        <a:lumMod val="25000"/>
                      </a:schemeClr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004</a:t>
                </a:r>
                <a:endParaRPr lang="ko-KR" altLang="en-US" sz="3200" b="1" dirty="0">
                  <a:solidFill>
                    <a:schemeClr val="bg2">
                      <a:lumMod val="25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A49747-76E8-4414-AAA0-38C7F21AB6A4}"/>
                </a:ext>
              </a:extLst>
            </p:cNvPr>
            <p:cNvSpPr txBox="1"/>
            <p:nvPr/>
          </p:nvSpPr>
          <p:spPr>
            <a:xfrm>
              <a:off x="3653933" y="1951608"/>
              <a:ext cx="227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HY강B" panose="02030600000101010101" pitchFamily="18" charset="-127"/>
                  <a:ea typeface="HY강B" panose="02030600000101010101" pitchFamily="18" charset="-127"/>
                </a:rPr>
                <a:t>분석 프로세스</a:t>
              </a:r>
              <a:endParaRPr lang="en-US" altLang="ko-KR" sz="2400" b="1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E3E7B0-1163-47AD-8BF1-5BC499A49976}"/>
                </a:ext>
              </a:extLst>
            </p:cNvPr>
            <p:cNvSpPr txBox="1"/>
            <p:nvPr/>
          </p:nvSpPr>
          <p:spPr>
            <a:xfrm>
              <a:off x="6611266" y="1913553"/>
              <a:ext cx="15626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HY강B" panose="02030600000101010101" pitchFamily="18" charset="-127"/>
                  <a:ea typeface="HY강B" panose="02030600000101010101" pitchFamily="18" charset="-127"/>
                </a:rPr>
                <a:t>분석결과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0167E9-295B-4292-9870-9EA45DB34BB8}"/>
                </a:ext>
              </a:extLst>
            </p:cNvPr>
            <p:cNvSpPr txBox="1"/>
            <p:nvPr/>
          </p:nvSpPr>
          <p:spPr>
            <a:xfrm>
              <a:off x="9628538" y="1949602"/>
              <a:ext cx="227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HY강B" panose="02030600000101010101" pitchFamily="18" charset="-127"/>
                  <a:ea typeface="HY강B" panose="02030600000101010101" pitchFamily="18" charset="-127"/>
                </a:rPr>
                <a:t>결론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F6BFE9-859E-43AB-B973-66F39B3619D1}"/>
                </a:ext>
              </a:extLst>
            </p:cNvPr>
            <p:cNvSpPr txBox="1"/>
            <p:nvPr/>
          </p:nvSpPr>
          <p:spPr>
            <a:xfrm>
              <a:off x="1357027" y="1965489"/>
              <a:ext cx="22327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HY강B" panose="02030600000101010101" pitchFamily="18" charset="-127"/>
                  <a:ea typeface="HY강B" panose="02030600000101010101" pitchFamily="18" charset="-127"/>
                </a:rPr>
                <a:t>분석배경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0FA5123-C280-46FF-A0DA-B676D990B227}"/>
              </a:ext>
            </a:extLst>
          </p:cNvPr>
          <p:cNvSpPr txBox="1"/>
          <p:nvPr/>
        </p:nvSpPr>
        <p:spPr>
          <a:xfrm>
            <a:off x="1223059" y="2805996"/>
            <a:ext cx="1794393" cy="1667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 Semilight" panose="020B0502040204020203" pitchFamily="50" charset="-127"/>
              </a:rPr>
              <a:t>현황파악</a:t>
            </a:r>
            <a:endParaRPr lang="en-US" altLang="ko-KR" dirty="0">
              <a:latin typeface="HY수평선M" panose="02030600000101010101" pitchFamily="18" charset="-127"/>
              <a:ea typeface="HY수평선M" panose="02030600000101010101" pitchFamily="18" charset="-127"/>
              <a:cs typeface="Malgun Gothic Semilight" panose="020B0502040204020203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 Semilight" panose="020B0502040204020203" pitchFamily="50" charset="-127"/>
              </a:rPr>
              <a:t>목적 및 개요</a:t>
            </a:r>
            <a:endParaRPr lang="en-US" altLang="ko-KR" dirty="0">
              <a:latin typeface="HY수평선M" panose="02030600000101010101" pitchFamily="18" charset="-127"/>
              <a:ea typeface="HY수평선M" panose="02030600000101010101" pitchFamily="18" charset="-127"/>
              <a:cs typeface="Malgun Gothic Semilight" panose="020B0502040204020203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 Semilight" panose="020B0502040204020203" pitchFamily="50" charset="-127"/>
              </a:rPr>
              <a:t>활용데이터</a:t>
            </a:r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 Semilight" panose="020B0502040204020203" pitchFamily="50" charset="-127"/>
              </a:rPr>
              <a:t> </a:t>
            </a:r>
            <a:endParaRPr lang="ko-KR" altLang="en-US" dirty="0">
              <a:latin typeface="HY수평선M" panose="02030600000101010101" pitchFamily="18" charset="-127"/>
              <a:ea typeface="HY수평선M" panose="02030600000101010101" pitchFamily="18" charset="-127"/>
              <a:cs typeface="Malgun Gothic Semilight" panose="020B0502040204020203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41622C-8E29-44D5-9232-8ED17D4F089D}"/>
              </a:ext>
            </a:extLst>
          </p:cNvPr>
          <p:cNvSpPr txBox="1"/>
          <p:nvPr/>
        </p:nvSpPr>
        <p:spPr>
          <a:xfrm>
            <a:off x="3844975" y="2744593"/>
            <a:ext cx="2034758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데이터 정제</a:t>
            </a:r>
            <a:endParaRPr lang="en-US" altLang="ko-KR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분석 프로세스</a:t>
            </a:r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endParaRPr lang="ko-KR" altLang="en-US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ACD55F-5835-411A-B666-D1163FD48F06}"/>
              </a:ext>
            </a:extLst>
          </p:cNvPr>
          <p:cNvSpPr txBox="1"/>
          <p:nvPr/>
        </p:nvSpPr>
        <p:spPr>
          <a:xfrm>
            <a:off x="6528296" y="2740477"/>
            <a:ext cx="1794393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</a:rPr>
              <a:t>CCTV </a:t>
            </a: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입지</a:t>
            </a:r>
            <a:endParaRPr lang="en-US" altLang="ko-KR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공영주차장 입지 시각화 </a:t>
            </a:r>
            <a:endParaRPr lang="en-US" altLang="ko-KR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494D76-6C14-4C83-BC6C-D775FC7C1495}"/>
              </a:ext>
            </a:extLst>
          </p:cNvPr>
          <p:cNvSpPr txBox="1"/>
          <p:nvPr/>
        </p:nvSpPr>
        <p:spPr>
          <a:xfrm>
            <a:off x="9333975" y="2790109"/>
            <a:ext cx="1794393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활용 방안</a:t>
            </a:r>
            <a:endParaRPr lang="en-US" altLang="ko-KR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문제점</a:t>
            </a:r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개선 방안</a:t>
            </a:r>
            <a:endParaRPr lang="en-US" altLang="ko-KR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41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0" y="-187633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8" y="835936"/>
            <a:ext cx="3566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QGIS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서구 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CCTV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입지 분석 </a:t>
            </a:r>
            <a:endParaRPr lang="en-US" altLang="ko-KR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F76F13-3FC5-4F48-A3FB-FD8892FA497D}"/>
              </a:ext>
            </a:extLst>
          </p:cNvPr>
          <p:cNvSpPr txBox="1"/>
          <p:nvPr/>
        </p:nvSpPr>
        <p:spPr>
          <a:xfrm>
            <a:off x="2786169" y="297327"/>
            <a:ext cx="525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최종후보지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FE810069-CEFB-4F83-9FC5-DF743D61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548" y="1498105"/>
            <a:ext cx="3263039" cy="5062564"/>
          </a:xfrm>
          <a:prstGeom prst="rect">
            <a:avLst/>
          </a:prstGeom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B4D76DA6-6656-4963-B8E6-E1670117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6" y="1498108"/>
            <a:ext cx="3427712" cy="506256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AE4FA2-66EC-417D-AFB0-5AD277B0340C}"/>
              </a:ext>
            </a:extLst>
          </p:cNvPr>
          <p:cNvSpPr/>
          <p:nvPr/>
        </p:nvSpPr>
        <p:spPr>
          <a:xfrm>
            <a:off x="7385016" y="1846431"/>
            <a:ext cx="4690236" cy="415894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3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E02636-A570-40E2-8AD1-8956C5E385A8}"/>
              </a:ext>
            </a:extLst>
          </p:cNvPr>
          <p:cNvSpPr txBox="1"/>
          <p:nvPr/>
        </p:nvSpPr>
        <p:spPr>
          <a:xfrm>
            <a:off x="7480027" y="2114806"/>
            <a:ext cx="4595225" cy="3759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HY수평선M" panose="02030600000101010101" pitchFamily="18" charset="-127"/>
                <a:ea typeface="HY수평선M" panose="02030600000101010101" pitchFamily="18" charset="-127"/>
              </a:rPr>
              <a:t>QGIS </a:t>
            </a:r>
            <a:r>
              <a:rPr lang="ko-KR" altLang="en-US" sz="2000" b="1" dirty="0">
                <a:latin typeface="HY수평선M" panose="02030600000101010101" pitchFamily="18" charset="-127"/>
                <a:ea typeface="HY수평선M" panose="02030600000101010101" pitchFamily="18" charset="-127"/>
              </a:rPr>
              <a:t>격자분석</a:t>
            </a:r>
            <a:endParaRPr lang="en-US" altLang="ko-KR" sz="20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500m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의 반경을 가진 육각형의 격자로 분할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각 격자와 영향요인들을 결합하여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CCTV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및 주차공간의 취약점을 가진 </a:t>
            </a:r>
            <a:endParaRPr lang="en-US" altLang="ko-KR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지역 선정</a:t>
            </a:r>
          </a:p>
        </p:txBody>
      </p:sp>
    </p:spTree>
    <p:extLst>
      <p:ext uri="{BB962C8B-B14F-4D97-AF65-F5344CB8AC3E}">
        <p14:creationId xmlns:p14="http://schemas.microsoft.com/office/powerpoint/2010/main" val="9240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177800" y="12064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8" y="835936"/>
            <a:ext cx="3566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QGIS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서구 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CCTV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입지 분석 </a:t>
            </a:r>
            <a:endParaRPr lang="en-US" altLang="ko-KR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D84DF6-521F-4C64-A031-D7CE90A0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6" y="1876049"/>
            <a:ext cx="3728657" cy="43082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B08285-6AD9-48E5-BCEC-BFB6F53A5119}"/>
              </a:ext>
            </a:extLst>
          </p:cNvPr>
          <p:cNvSpPr txBox="1"/>
          <p:nvPr/>
        </p:nvSpPr>
        <p:spPr>
          <a:xfrm>
            <a:off x="2786169" y="297327"/>
            <a:ext cx="525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최종후보지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793853-C51B-4588-B28A-C3E90BB19EC6}"/>
              </a:ext>
            </a:extLst>
          </p:cNvPr>
          <p:cNvSpPr txBox="1"/>
          <p:nvPr/>
        </p:nvSpPr>
        <p:spPr>
          <a:xfrm>
            <a:off x="1728551" y="1402734"/>
            <a:ext cx="1434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가정동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F7C1240-328D-4BAC-8E3C-BE2724D37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8" r="14165"/>
          <a:stretch/>
        </p:blipFill>
        <p:spPr>
          <a:xfrm>
            <a:off x="4468337" y="1912614"/>
            <a:ext cx="3589880" cy="43147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2AAD5E-A90C-4372-BDC3-DF04A6D4A0F2}"/>
              </a:ext>
            </a:extLst>
          </p:cNvPr>
          <p:cNvSpPr txBox="1"/>
          <p:nvPr/>
        </p:nvSpPr>
        <p:spPr>
          <a:xfrm>
            <a:off x="5715616" y="1423228"/>
            <a:ext cx="1434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가좌동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EC8E86C-3FBE-4400-864D-F81D87BA0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51" t="3558" b="8121"/>
          <a:stretch/>
        </p:blipFill>
        <p:spPr>
          <a:xfrm>
            <a:off x="8303135" y="1876049"/>
            <a:ext cx="3758722" cy="43391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59A677-FF23-4D47-AF71-BFDC0C6A6C23}"/>
              </a:ext>
            </a:extLst>
          </p:cNvPr>
          <p:cNvSpPr txBox="1"/>
          <p:nvPr/>
        </p:nvSpPr>
        <p:spPr>
          <a:xfrm>
            <a:off x="9417721" y="1423228"/>
            <a:ext cx="1434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청라동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E4F6D8-8C98-4460-85CF-E81815B2DC2E}"/>
              </a:ext>
            </a:extLst>
          </p:cNvPr>
          <p:cNvSpPr/>
          <p:nvPr/>
        </p:nvSpPr>
        <p:spPr>
          <a:xfrm>
            <a:off x="451655" y="1893879"/>
            <a:ext cx="3771767" cy="43391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94B91A-21F7-41F0-A824-0AC41DF647CD}"/>
              </a:ext>
            </a:extLst>
          </p:cNvPr>
          <p:cNvSpPr/>
          <p:nvPr/>
        </p:nvSpPr>
        <p:spPr>
          <a:xfrm>
            <a:off x="4377393" y="1912614"/>
            <a:ext cx="3771767" cy="43391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2A6222-F196-4DBF-A46F-9B210AF44A84}"/>
              </a:ext>
            </a:extLst>
          </p:cNvPr>
          <p:cNvSpPr/>
          <p:nvPr/>
        </p:nvSpPr>
        <p:spPr>
          <a:xfrm>
            <a:off x="8303133" y="1912614"/>
            <a:ext cx="3771767" cy="43391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-26437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7" y="835936"/>
            <a:ext cx="5635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주차장 지역선정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PYTHON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k-means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군집분석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FF20B2-E1CD-44F2-8026-E7AABEACA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0"/>
          <a:stretch/>
        </p:blipFill>
        <p:spPr>
          <a:xfrm>
            <a:off x="177800" y="2288727"/>
            <a:ext cx="12014200" cy="457646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1FA30A4-AF1E-4F7D-8C18-DDC96C80D8CE}"/>
              </a:ext>
            </a:extLst>
          </p:cNvPr>
          <p:cNvSpPr/>
          <p:nvPr/>
        </p:nvSpPr>
        <p:spPr>
          <a:xfrm>
            <a:off x="3435340" y="5361156"/>
            <a:ext cx="868029" cy="81479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67B60-1D46-4EC6-BD14-0E3EF92AA50E}"/>
              </a:ext>
            </a:extLst>
          </p:cNvPr>
          <p:cNvSpPr txBox="1"/>
          <p:nvPr/>
        </p:nvSpPr>
        <p:spPr>
          <a:xfrm>
            <a:off x="3765396" y="4961046"/>
            <a:ext cx="868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K =4</a:t>
            </a:r>
            <a:endParaRPr lang="ko-KR" altLang="en-US" sz="20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5729A6-EB1D-4E35-BA35-CFD06AF057C9}"/>
              </a:ext>
            </a:extLst>
          </p:cNvPr>
          <p:cNvSpPr txBox="1"/>
          <p:nvPr/>
        </p:nvSpPr>
        <p:spPr>
          <a:xfrm>
            <a:off x="2779200" y="251701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지역선정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E77920-ABCC-4485-9CB2-58F9A30F05F3}"/>
              </a:ext>
            </a:extLst>
          </p:cNvPr>
          <p:cNvGrpSpPr/>
          <p:nvPr/>
        </p:nvGrpSpPr>
        <p:grpSpPr>
          <a:xfrm>
            <a:off x="4633425" y="3876602"/>
            <a:ext cx="4566297" cy="1084444"/>
            <a:chOff x="4152440" y="4388300"/>
            <a:chExt cx="4566297" cy="1084444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85D4BE4-15C5-441D-B114-6ABAD4111DC3}"/>
                </a:ext>
              </a:extLst>
            </p:cNvPr>
            <p:cNvSpPr/>
            <p:nvPr/>
          </p:nvSpPr>
          <p:spPr>
            <a:xfrm>
              <a:off x="4152440" y="4388300"/>
              <a:ext cx="4566297" cy="108444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F0C494-3F5C-464E-83A2-EC88157B516C}"/>
                </a:ext>
              </a:extLst>
            </p:cNvPr>
            <p:cNvSpPr txBox="1"/>
            <p:nvPr/>
          </p:nvSpPr>
          <p:spPr>
            <a:xfrm>
              <a:off x="4264021" y="4501173"/>
              <a:ext cx="4454716" cy="8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Elbow </a:t>
              </a:r>
              <a:r>
                <a:rPr lang="ko-KR" altLang="en-US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기법을 통해서 총 </a:t>
              </a:r>
              <a:r>
                <a:rPr lang="en-US" altLang="ko-KR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4</a:t>
              </a:r>
              <a:r>
                <a:rPr lang="ko-KR" altLang="en-US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개의 군집으로 </a:t>
              </a:r>
              <a:endPara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K-means </a:t>
              </a:r>
              <a:r>
                <a:rPr lang="ko-KR" altLang="en-US" dirty="0">
                  <a:solidFill>
                    <a:schemeClr val="tx2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분류 하고자 함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8B8429-FC3A-4E04-A967-8A8897BAFB9C}"/>
              </a:ext>
            </a:extLst>
          </p:cNvPr>
          <p:cNvSpPr txBox="1"/>
          <p:nvPr/>
        </p:nvSpPr>
        <p:spPr>
          <a:xfrm>
            <a:off x="326371" y="1345832"/>
            <a:ext cx="51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상관계수와 회귀분석 결과 </a:t>
            </a:r>
            <a:endParaRPr lang="en-US" altLang="ko-KR" dirty="0">
              <a:solidFill>
                <a:schemeClr val="accent5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주차구획수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인구밀도</a:t>
            </a:r>
            <a:r>
              <a:rPr lang="ko-KR" altLang="en-US" dirty="0">
                <a:solidFill>
                  <a:schemeClr val="accent5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로 변수 설정</a:t>
            </a:r>
          </a:p>
        </p:txBody>
      </p:sp>
    </p:spTree>
    <p:extLst>
      <p:ext uri="{BB962C8B-B14F-4D97-AF65-F5344CB8AC3E}">
        <p14:creationId xmlns:p14="http://schemas.microsoft.com/office/powerpoint/2010/main" val="30362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0EC19E-E85C-4392-A51C-63D47AC0E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2"/>
          <a:stretch/>
        </p:blipFill>
        <p:spPr>
          <a:xfrm>
            <a:off x="5643785" y="936624"/>
            <a:ext cx="6634134" cy="585307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7678E3-E035-4E02-96EE-991C2308B776}"/>
              </a:ext>
            </a:extLst>
          </p:cNvPr>
          <p:cNvSpPr/>
          <p:nvPr/>
        </p:nvSpPr>
        <p:spPr>
          <a:xfrm>
            <a:off x="353943" y="1826948"/>
            <a:ext cx="5426682" cy="31354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287895" y="824833"/>
            <a:ext cx="5558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주차장 지역선정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PYTHON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k-means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군집분석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1FE4C-9716-41F4-8C15-AF79364505EE}"/>
              </a:ext>
            </a:extLst>
          </p:cNvPr>
          <p:cNvSpPr txBox="1"/>
          <p:nvPr/>
        </p:nvSpPr>
        <p:spPr>
          <a:xfrm>
            <a:off x="2823205" y="297327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지역선정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D10EC-BDBF-479D-A3E8-62CF0F6D89ED}"/>
              </a:ext>
            </a:extLst>
          </p:cNvPr>
          <p:cNvSpPr txBox="1"/>
          <p:nvPr/>
        </p:nvSpPr>
        <p:spPr>
          <a:xfrm>
            <a:off x="255712" y="1459414"/>
            <a:ext cx="6150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 err="1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주차구획수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인구수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1A562-2B62-419B-9C6B-068D2B4A1D89}"/>
              </a:ext>
            </a:extLst>
          </p:cNvPr>
          <p:cNvSpPr txBox="1"/>
          <p:nvPr/>
        </p:nvSpPr>
        <p:spPr>
          <a:xfrm>
            <a:off x="830981" y="2009711"/>
            <a:ext cx="5265019" cy="2620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주차구획수가 보통이고 인구밀도가 가장 높은 그룹</a:t>
            </a: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주차구획수가 보통이고 인구밀도 두번째로 높은 그룹</a:t>
            </a: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주차구획수가 적고 인구밀도 두번째로 적은 그룹</a:t>
            </a: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주차구획수가 적고 인구밀도가 가장 적은 그룹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888AC7-2875-4C3F-BB26-C0DF9437CE1E}"/>
              </a:ext>
            </a:extLst>
          </p:cNvPr>
          <p:cNvGrpSpPr/>
          <p:nvPr/>
        </p:nvGrpSpPr>
        <p:grpSpPr>
          <a:xfrm>
            <a:off x="455823" y="2056674"/>
            <a:ext cx="375158" cy="2569540"/>
            <a:chOff x="421980" y="1908148"/>
            <a:chExt cx="375158" cy="25695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51B93EE-04D8-4CBC-AF85-F24B0079CCD9}"/>
                </a:ext>
              </a:extLst>
            </p:cNvPr>
            <p:cNvGrpSpPr/>
            <p:nvPr/>
          </p:nvGrpSpPr>
          <p:grpSpPr>
            <a:xfrm>
              <a:off x="421980" y="1908148"/>
              <a:ext cx="375158" cy="1813906"/>
              <a:chOff x="273531" y="2017471"/>
              <a:chExt cx="375158" cy="181390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5026AC4-5AD3-4F7E-8303-230C112EFB53}"/>
                  </a:ext>
                </a:extLst>
              </p:cNvPr>
              <p:cNvSpPr/>
              <p:nvPr/>
            </p:nvSpPr>
            <p:spPr>
              <a:xfrm>
                <a:off x="273531" y="2017471"/>
                <a:ext cx="370760" cy="369332"/>
              </a:xfrm>
              <a:prstGeom prst="ellipse">
                <a:avLst/>
              </a:prstGeom>
              <a:solidFill>
                <a:srgbClr val="FC9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CF38211-9F0D-414A-B6D7-57BFFB89F102}"/>
                  </a:ext>
                </a:extLst>
              </p:cNvPr>
              <p:cNvSpPr/>
              <p:nvPr/>
            </p:nvSpPr>
            <p:spPr>
              <a:xfrm>
                <a:off x="273531" y="2748733"/>
                <a:ext cx="370760" cy="369332"/>
              </a:xfrm>
              <a:prstGeom prst="ellipse">
                <a:avLst/>
              </a:prstGeom>
              <a:solidFill>
                <a:srgbClr val="F1EE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FFD4EC4-722A-4B9B-BD7A-C1B20FCFDDE5}"/>
                  </a:ext>
                </a:extLst>
              </p:cNvPr>
              <p:cNvSpPr/>
              <p:nvPr/>
            </p:nvSpPr>
            <p:spPr>
              <a:xfrm>
                <a:off x="277929" y="3462045"/>
                <a:ext cx="370760" cy="369332"/>
              </a:xfrm>
              <a:prstGeom prst="ellipse">
                <a:avLst/>
              </a:prstGeom>
              <a:solidFill>
                <a:srgbClr val="B4B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2285C16-4B87-4A0E-B2F6-62E8A25EC6D2}"/>
                </a:ext>
              </a:extLst>
            </p:cNvPr>
            <p:cNvSpPr/>
            <p:nvPr/>
          </p:nvSpPr>
          <p:spPr>
            <a:xfrm>
              <a:off x="421980" y="4108356"/>
              <a:ext cx="370760" cy="369332"/>
            </a:xfrm>
            <a:prstGeom prst="ellipse">
              <a:avLst/>
            </a:prstGeom>
            <a:solidFill>
              <a:srgbClr val="B2D8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E5C648-E99A-4403-832B-6473B6380F98}"/>
              </a:ext>
            </a:extLst>
          </p:cNvPr>
          <p:cNvSpPr/>
          <p:nvPr/>
        </p:nvSpPr>
        <p:spPr>
          <a:xfrm>
            <a:off x="353943" y="5305277"/>
            <a:ext cx="5385460" cy="10312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17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7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순위 중에서도 시급하다고 여겨지는</a:t>
            </a:r>
            <a:endParaRPr lang="en-US" altLang="ko-KR" sz="17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700" dirty="0" err="1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마전동</a:t>
            </a:r>
            <a:r>
              <a:rPr lang="en-US" altLang="ko-KR" sz="17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700" dirty="0" err="1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심곡동</a:t>
            </a:r>
            <a:r>
              <a:rPr lang="en-US" altLang="ko-KR" sz="17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7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가정동에 대해서</a:t>
            </a:r>
            <a:r>
              <a:rPr lang="en-US" altLang="ko-KR" sz="17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주차장 입지 분석</a:t>
            </a:r>
            <a:endParaRPr lang="en-US" altLang="ko-KR" sz="17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ko-KR" altLang="en-US" sz="18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DB15508A-8BFD-4647-A5B4-82B1B4C4C040}"/>
              </a:ext>
            </a:extLst>
          </p:cNvPr>
          <p:cNvSpPr/>
          <p:nvPr/>
        </p:nvSpPr>
        <p:spPr>
          <a:xfrm>
            <a:off x="1996820" y="4670893"/>
            <a:ext cx="2184882" cy="772425"/>
          </a:xfrm>
          <a:prstGeom prst="downArrow">
            <a:avLst/>
          </a:prstGeom>
          <a:solidFill>
            <a:schemeClr val="accent4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32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-47297" y="12419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8" y="835936"/>
            <a:ext cx="3566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QGIS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서구 공영주차장 </a:t>
            </a:r>
            <a:endParaRPr lang="en-US" altLang="ko-KR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08285-6AD9-48E5-BCEC-BFB6F53A5119}"/>
              </a:ext>
            </a:extLst>
          </p:cNvPr>
          <p:cNvSpPr txBox="1"/>
          <p:nvPr/>
        </p:nvSpPr>
        <p:spPr>
          <a:xfrm>
            <a:off x="2786169" y="297327"/>
            <a:ext cx="525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최종후보지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6E726C3-6763-421D-84C5-23E8C063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38" y="1359155"/>
            <a:ext cx="5095013" cy="5151187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38E59FC-3515-4E44-BFA5-390EECE8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351678"/>
            <a:ext cx="5288414" cy="51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6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177800" y="12064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A0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프로세스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08285-6AD9-48E5-BCEC-BFB6F53A5119}"/>
              </a:ext>
            </a:extLst>
          </p:cNvPr>
          <p:cNvSpPr txBox="1"/>
          <p:nvPr/>
        </p:nvSpPr>
        <p:spPr>
          <a:xfrm>
            <a:off x="2786169" y="297327"/>
            <a:ext cx="525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최종후보지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793853-C51B-4588-B28A-C3E90BB19EC6}"/>
              </a:ext>
            </a:extLst>
          </p:cNvPr>
          <p:cNvSpPr txBox="1"/>
          <p:nvPr/>
        </p:nvSpPr>
        <p:spPr>
          <a:xfrm>
            <a:off x="1468669" y="1544732"/>
            <a:ext cx="1434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심곡동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2AAD5E-A90C-4372-BDC3-DF04A6D4A0F2}"/>
              </a:ext>
            </a:extLst>
          </p:cNvPr>
          <p:cNvSpPr txBox="1"/>
          <p:nvPr/>
        </p:nvSpPr>
        <p:spPr>
          <a:xfrm>
            <a:off x="5205329" y="1565375"/>
            <a:ext cx="1434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가정동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59A677-FF23-4D47-AF71-BFDC0C6A6C23}"/>
              </a:ext>
            </a:extLst>
          </p:cNvPr>
          <p:cNvSpPr txBox="1"/>
          <p:nvPr/>
        </p:nvSpPr>
        <p:spPr>
          <a:xfrm>
            <a:off x="9219800" y="1565226"/>
            <a:ext cx="1434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마전동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E4F6D8-8C98-4460-85CF-E81815B2DC2E}"/>
              </a:ext>
            </a:extLst>
          </p:cNvPr>
          <p:cNvSpPr/>
          <p:nvPr/>
        </p:nvSpPr>
        <p:spPr>
          <a:xfrm>
            <a:off x="581815" y="1975112"/>
            <a:ext cx="3066158" cy="43391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94B91A-21F7-41F0-A824-0AC41DF647CD}"/>
              </a:ext>
            </a:extLst>
          </p:cNvPr>
          <p:cNvSpPr/>
          <p:nvPr/>
        </p:nvSpPr>
        <p:spPr>
          <a:xfrm>
            <a:off x="3967875" y="1982479"/>
            <a:ext cx="3771767" cy="43391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2A6222-F196-4DBF-A46F-9B210AF44A84}"/>
              </a:ext>
            </a:extLst>
          </p:cNvPr>
          <p:cNvSpPr/>
          <p:nvPr/>
        </p:nvSpPr>
        <p:spPr>
          <a:xfrm>
            <a:off x="8081751" y="1982479"/>
            <a:ext cx="3771767" cy="43391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FAE2D-C9E9-4616-B86E-00601159CA21}"/>
              </a:ext>
            </a:extLst>
          </p:cNvPr>
          <p:cNvSpPr txBox="1"/>
          <p:nvPr/>
        </p:nvSpPr>
        <p:spPr>
          <a:xfrm>
            <a:off x="303008" y="835936"/>
            <a:ext cx="413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QGIS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서구 공영주차장 입지 분석 </a:t>
            </a:r>
            <a:endParaRPr lang="en-US" altLang="ko-KR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E1F9CC59-E359-46AF-B238-5799312BF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5" r="6852"/>
          <a:stretch/>
        </p:blipFill>
        <p:spPr>
          <a:xfrm rot="5400000">
            <a:off x="-28741" y="2622337"/>
            <a:ext cx="4289793" cy="3029654"/>
          </a:xfrm>
          <a:prstGeom prst="rect">
            <a:avLst/>
          </a:prstGeom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95E68269-5D03-4F68-B51B-91C00E78D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9" t="10838" r="8404"/>
          <a:stretch/>
        </p:blipFill>
        <p:spPr>
          <a:xfrm>
            <a:off x="4023164" y="2098667"/>
            <a:ext cx="3661188" cy="4077285"/>
          </a:xfrm>
          <a:prstGeom prst="rect">
            <a:avLst/>
          </a:prstGeom>
        </p:spPr>
      </p:pic>
      <p:pic>
        <p:nvPicPr>
          <p:cNvPr id="30" name="그림 29" descr="지도이(가) 표시된 사진&#10;&#10;자동 생성된 설명">
            <a:extLst>
              <a:ext uri="{FF2B5EF4-FFF2-40B4-BE49-F238E27FC236}">
                <a16:creationId xmlns:a16="http://schemas.microsoft.com/office/drawing/2014/main" id="{34D26252-BC49-49CF-9183-68C70359C4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99" t="15910" r="21264"/>
          <a:stretch/>
        </p:blipFill>
        <p:spPr>
          <a:xfrm>
            <a:off x="8158018" y="1992264"/>
            <a:ext cx="3634800" cy="42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1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5175652" y="3075057"/>
            <a:ext cx="1840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000" b="1" dirty="0">
                <a:solidFill>
                  <a:schemeClr val="accent5">
                    <a:lumMod val="50000"/>
                  </a:schemeClr>
                </a:solidFill>
                <a:latin typeface="Hobo BT" pitchFamily="2" charset="0"/>
              </a:rPr>
              <a:t>PART 3</a:t>
            </a:r>
            <a:endParaRPr lang="ko-KR" altLang="en-US" sz="4000" b="1" dirty="0">
              <a:solidFill>
                <a:schemeClr val="accent5">
                  <a:lumMod val="50000"/>
                </a:schemeClr>
              </a:solidFill>
              <a:latin typeface="Hobo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72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-47297" y="2794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8" y="835936"/>
            <a:ext cx="41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QGIS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서구 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CCTV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최종후보지 </a:t>
            </a:r>
            <a:endParaRPr lang="en-US" altLang="ko-KR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12B31A-AD40-4276-A9D8-23F54E81C779}"/>
              </a:ext>
            </a:extLst>
          </p:cNvPr>
          <p:cNvGrpSpPr/>
          <p:nvPr/>
        </p:nvGrpSpPr>
        <p:grpSpPr>
          <a:xfrm>
            <a:off x="965571" y="1341078"/>
            <a:ext cx="3020940" cy="4680988"/>
            <a:chOff x="535343" y="1448789"/>
            <a:chExt cx="2828409" cy="45732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D5D127-FC4D-4F61-B45F-3EA9046761C3}"/>
                </a:ext>
              </a:extLst>
            </p:cNvPr>
            <p:cNvSpPr txBox="1"/>
            <p:nvPr/>
          </p:nvSpPr>
          <p:spPr>
            <a:xfrm>
              <a:off x="1001553" y="5569738"/>
              <a:ext cx="2085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5 </a:t>
              </a:r>
              <a:r>
                <a:rPr lang="ko-KR" altLang="en-US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봉수초등학교</a:t>
              </a:r>
            </a:p>
          </p:txBody>
        </p:sp>
        <p:pic>
          <p:nvPicPr>
            <p:cNvPr id="17" name="그림 16" descr="텍스트, 실외, 길, 도로이(가) 표시된 사진&#10;&#10;자동 생성된 설명">
              <a:extLst>
                <a:ext uri="{FF2B5EF4-FFF2-40B4-BE49-F238E27FC236}">
                  <a16:creationId xmlns:a16="http://schemas.microsoft.com/office/drawing/2014/main" id="{BEE2F2B0-ECF2-42E8-8634-028914DD6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79"/>
            <a:stretch/>
          </p:blipFill>
          <p:spPr>
            <a:xfrm>
              <a:off x="550267" y="3854671"/>
              <a:ext cx="2609041" cy="166689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F81188-E4A7-4943-8EF0-196E14661E40}"/>
                </a:ext>
              </a:extLst>
            </p:cNvPr>
            <p:cNvSpPr txBox="1"/>
            <p:nvPr/>
          </p:nvSpPr>
          <p:spPr>
            <a:xfrm>
              <a:off x="876712" y="3424374"/>
              <a:ext cx="2487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2-4 </a:t>
              </a:r>
              <a:r>
                <a:rPr lang="ko-KR" altLang="en-US" dirty="0" err="1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가석초등학교</a:t>
              </a:r>
              <a:r>
                <a:rPr lang="en-US" altLang="ko-KR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endPara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pic>
          <p:nvPicPr>
            <p:cNvPr id="20" name="그림 19" descr="텍스트, 실외, 장면, 길이(가) 표시된 사진&#10;&#10;자동 생성된 설명">
              <a:extLst>
                <a:ext uri="{FF2B5EF4-FFF2-40B4-BE49-F238E27FC236}">
                  <a16:creationId xmlns:a16="http://schemas.microsoft.com/office/drawing/2014/main" id="{DD44EAA8-EEE2-4F15-965D-3626AF192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533"/>
            <a:stretch/>
          </p:blipFill>
          <p:spPr>
            <a:xfrm>
              <a:off x="550266" y="1899340"/>
              <a:ext cx="2609041" cy="14557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04CD83-8343-4548-AFD4-FE5FFC2AEE2B}"/>
                </a:ext>
              </a:extLst>
            </p:cNvPr>
            <p:cNvSpPr txBox="1"/>
            <p:nvPr/>
          </p:nvSpPr>
          <p:spPr>
            <a:xfrm>
              <a:off x="1137668" y="1448789"/>
              <a:ext cx="1434236" cy="3909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accent1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“</a:t>
              </a:r>
              <a:r>
                <a:rPr lang="ko-KR" altLang="en-US" sz="2000" dirty="0">
                  <a:solidFill>
                    <a:schemeClr val="accent1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가정동</a:t>
              </a:r>
              <a:r>
                <a:rPr lang="en-US" altLang="ko-KR" sz="2000" dirty="0">
                  <a:solidFill>
                    <a:schemeClr val="accent1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”</a:t>
              </a:r>
              <a:endParaRPr lang="ko-KR" alt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6831AC6-38B3-43C1-B9E8-42F06B2C94A5}"/>
                </a:ext>
              </a:extLst>
            </p:cNvPr>
            <p:cNvSpPr/>
            <p:nvPr/>
          </p:nvSpPr>
          <p:spPr>
            <a:xfrm>
              <a:off x="535343" y="1899606"/>
              <a:ext cx="2623965" cy="4122458"/>
            </a:xfrm>
            <a:prstGeom prst="rec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0ACFB1E-0ECA-4291-A0AA-1DCA26DC889D}"/>
              </a:ext>
            </a:extLst>
          </p:cNvPr>
          <p:cNvGrpSpPr/>
          <p:nvPr/>
        </p:nvGrpSpPr>
        <p:grpSpPr>
          <a:xfrm>
            <a:off x="4790263" y="1352033"/>
            <a:ext cx="3493971" cy="4665044"/>
            <a:chOff x="4459334" y="1373952"/>
            <a:chExt cx="3493971" cy="46650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326984-7066-4B38-B907-C89FF8372D94}"/>
                </a:ext>
              </a:extLst>
            </p:cNvPr>
            <p:cNvSpPr txBox="1"/>
            <p:nvPr/>
          </p:nvSpPr>
          <p:spPr>
            <a:xfrm>
              <a:off x="4683926" y="5608265"/>
              <a:ext cx="2356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5 </a:t>
              </a:r>
              <a:r>
                <a:rPr lang="ko-KR" altLang="en-US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한마음아파트 부근  </a:t>
              </a:r>
              <a:r>
                <a:rPr lang="en-US" altLang="ko-KR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endPara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pic>
          <p:nvPicPr>
            <p:cNvPr id="23" name="그림 22" descr="텍스트, 실외, 거리, 도로이(가) 표시된 사진&#10;&#10;자동 생성된 설명">
              <a:extLst>
                <a:ext uri="{FF2B5EF4-FFF2-40B4-BE49-F238E27FC236}">
                  <a16:creationId xmlns:a16="http://schemas.microsoft.com/office/drawing/2014/main" id="{4B2E7E68-AE0C-4130-B937-EB6D5140B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33" r="28611"/>
            <a:stretch/>
          </p:blipFill>
          <p:spPr>
            <a:xfrm>
              <a:off x="4497279" y="3894776"/>
              <a:ext cx="2680124" cy="166606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54FA40-1F9A-47EF-8056-7907D30F3531}"/>
                </a:ext>
              </a:extLst>
            </p:cNvPr>
            <p:cNvSpPr txBox="1"/>
            <p:nvPr/>
          </p:nvSpPr>
          <p:spPr>
            <a:xfrm>
              <a:off x="4459334" y="3460536"/>
              <a:ext cx="3493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4 </a:t>
              </a:r>
              <a:r>
                <a:rPr lang="ko-KR" altLang="en-US" sz="1600" dirty="0" err="1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가좌</a:t>
              </a:r>
              <a:r>
                <a:rPr lang="en-US" altLang="ko-KR" sz="160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3</a:t>
              </a:r>
              <a:r>
                <a:rPr lang="ko-KR" altLang="en-US" sz="160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동행정복지센터 부근  </a:t>
              </a:r>
              <a:r>
                <a:rPr lang="en-US" altLang="ko-KR" sz="160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endPara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pic>
          <p:nvPicPr>
            <p:cNvPr id="25" name="그림 24" descr="텍스트, 실외, 도로, 나무이(가) 표시된 사진&#10;&#10;자동 생성된 설명">
              <a:extLst>
                <a:ext uri="{FF2B5EF4-FFF2-40B4-BE49-F238E27FC236}">
                  <a16:creationId xmlns:a16="http://schemas.microsoft.com/office/drawing/2014/main" id="{D0CDB394-598F-43B4-9FBB-03E66C837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45"/>
            <a:stretch/>
          </p:blipFill>
          <p:spPr>
            <a:xfrm>
              <a:off x="4493802" y="1804948"/>
              <a:ext cx="2663191" cy="159677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DB6A69-F02D-46D8-9386-4480155B526E}"/>
                </a:ext>
              </a:extLst>
            </p:cNvPr>
            <p:cNvSpPr txBox="1"/>
            <p:nvPr/>
          </p:nvSpPr>
          <p:spPr>
            <a:xfrm>
              <a:off x="5099362" y="1373952"/>
              <a:ext cx="14342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accent1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“</a:t>
              </a:r>
              <a:r>
                <a:rPr lang="ko-KR" altLang="en-US" sz="2000" dirty="0" err="1">
                  <a:solidFill>
                    <a:schemeClr val="accent1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가좌동</a:t>
              </a:r>
              <a:r>
                <a:rPr lang="en-US" altLang="ko-KR" sz="2000" dirty="0">
                  <a:solidFill>
                    <a:schemeClr val="accent1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”</a:t>
              </a:r>
              <a:endParaRPr lang="ko-KR" alt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CD955C6-FF96-4A22-9424-68304821090D}"/>
                </a:ext>
              </a:extLst>
            </p:cNvPr>
            <p:cNvSpPr/>
            <p:nvPr/>
          </p:nvSpPr>
          <p:spPr>
            <a:xfrm>
              <a:off x="4486674" y="1802100"/>
              <a:ext cx="2670319" cy="4236896"/>
            </a:xfrm>
            <a:prstGeom prst="rec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62A498-AE42-4CB5-A24E-CAA41C227165}"/>
              </a:ext>
            </a:extLst>
          </p:cNvPr>
          <p:cNvGrpSpPr/>
          <p:nvPr/>
        </p:nvGrpSpPr>
        <p:grpSpPr>
          <a:xfrm>
            <a:off x="8530414" y="1341077"/>
            <a:ext cx="2704888" cy="4643076"/>
            <a:chOff x="8512951" y="1428196"/>
            <a:chExt cx="2688946" cy="464307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AD7AF4-C505-406E-B250-1A40E3E49752}"/>
                </a:ext>
              </a:extLst>
            </p:cNvPr>
            <p:cNvSpPr txBox="1"/>
            <p:nvPr/>
          </p:nvSpPr>
          <p:spPr>
            <a:xfrm>
              <a:off x="9149619" y="1428196"/>
              <a:ext cx="14342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accent1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“</a:t>
              </a:r>
              <a:r>
                <a:rPr lang="ko-KR" altLang="en-US" sz="2000" dirty="0" err="1">
                  <a:solidFill>
                    <a:schemeClr val="accent1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청라동</a:t>
              </a:r>
              <a:r>
                <a:rPr lang="en-US" altLang="ko-KR" sz="2000" dirty="0">
                  <a:solidFill>
                    <a:schemeClr val="accent1"/>
                  </a:solidFill>
                  <a:latin typeface="HY수평선M" panose="02030600000101010101" pitchFamily="18" charset="-127"/>
                  <a:ea typeface="HY수평선M" panose="02030600000101010101" pitchFamily="18" charset="-127"/>
                </a:rPr>
                <a:t>”</a:t>
              </a:r>
              <a:endParaRPr lang="ko-KR" alt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0FE126-E745-4125-8C7A-A4D88B19FE62}"/>
                </a:ext>
              </a:extLst>
            </p:cNvPr>
            <p:cNvSpPr txBox="1"/>
            <p:nvPr/>
          </p:nvSpPr>
          <p:spPr>
            <a:xfrm>
              <a:off x="9105433" y="3524699"/>
              <a:ext cx="2031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3 </a:t>
              </a:r>
              <a:r>
                <a:rPr lang="ko-KR" altLang="en-US" dirty="0" err="1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청라중</a:t>
              </a:r>
              <a:r>
                <a:rPr lang="ko-KR" altLang="en-US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부근  </a:t>
              </a:r>
              <a:r>
                <a:rPr lang="en-US" altLang="ko-KR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endPara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pic>
          <p:nvPicPr>
            <p:cNvPr id="29" name="그림 28" descr="텍스트, 실외, 도로, 건물이(가) 표시된 사진&#10;&#10;자동 생성된 설명">
              <a:extLst>
                <a:ext uri="{FF2B5EF4-FFF2-40B4-BE49-F238E27FC236}">
                  <a16:creationId xmlns:a16="http://schemas.microsoft.com/office/drawing/2014/main" id="{B7E94B19-4710-4C60-A02F-16D7C8A4FC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562"/>
            <a:stretch/>
          </p:blipFill>
          <p:spPr>
            <a:xfrm>
              <a:off x="8532811" y="1861185"/>
              <a:ext cx="2669085" cy="1605736"/>
            </a:xfrm>
            <a:prstGeom prst="rect">
              <a:avLst/>
            </a:prstGeom>
          </p:spPr>
        </p:pic>
        <p:pic>
          <p:nvPicPr>
            <p:cNvPr id="30" name="그림 29" descr="텍스트, 도로, 실외, 장면이(가) 표시된 사진&#10;&#10;자동 생성된 설명">
              <a:extLst>
                <a:ext uri="{FF2B5EF4-FFF2-40B4-BE49-F238E27FC236}">
                  <a16:creationId xmlns:a16="http://schemas.microsoft.com/office/drawing/2014/main" id="{5BE1B362-7FAD-4DFA-96C8-CA11251FD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603" r="20226"/>
            <a:stretch/>
          </p:blipFill>
          <p:spPr>
            <a:xfrm>
              <a:off x="8512951" y="3951809"/>
              <a:ext cx="2680124" cy="165527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49E1CF-5502-4BD0-A4B3-B00C1A97A48F}"/>
                </a:ext>
              </a:extLst>
            </p:cNvPr>
            <p:cNvSpPr txBox="1"/>
            <p:nvPr/>
          </p:nvSpPr>
          <p:spPr>
            <a:xfrm>
              <a:off x="9149619" y="5634736"/>
              <a:ext cx="1963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5 </a:t>
              </a:r>
              <a:r>
                <a:rPr lang="ko-KR" altLang="en-US" dirty="0" err="1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경연초</a:t>
              </a:r>
              <a:r>
                <a:rPr lang="ko-KR" altLang="en-US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부근  </a:t>
              </a:r>
              <a:r>
                <a:rPr lang="en-US" altLang="ko-KR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endPara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FB65162-79B1-4C02-B734-36CDF3739084}"/>
                </a:ext>
              </a:extLst>
            </p:cNvPr>
            <p:cNvSpPr/>
            <p:nvPr/>
          </p:nvSpPr>
          <p:spPr>
            <a:xfrm>
              <a:off x="8531578" y="1850397"/>
              <a:ext cx="2670319" cy="4220875"/>
            </a:xfrm>
            <a:prstGeom prst="rec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268AD8-B1C1-40F2-BC16-3E67FD6C6624}"/>
              </a:ext>
            </a:extLst>
          </p:cNvPr>
          <p:cNvSpPr/>
          <p:nvPr/>
        </p:nvSpPr>
        <p:spPr>
          <a:xfrm>
            <a:off x="276031" y="116401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DD66C9-5CAF-42DA-87C5-81CB91DF4918}"/>
              </a:ext>
            </a:extLst>
          </p:cNvPr>
          <p:cNvSpPr txBox="1"/>
          <p:nvPr/>
        </p:nvSpPr>
        <p:spPr>
          <a:xfrm>
            <a:off x="2320180" y="270289"/>
            <a:ext cx="452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9DB603-BBDD-4B84-A91F-AB0BE01DC0B1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3D9465-0A9B-44E1-B90F-D6C7B986A770}"/>
              </a:ext>
            </a:extLst>
          </p:cNvPr>
          <p:cNvSpPr txBox="1"/>
          <p:nvPr/>
        </p:nvSpPr>
        <p:spPr>
          <a:xfrm>
            <a:off x="-90532" y="14101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57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-47297" y="2794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B7C07-0709-421D-8B14-D55C548D4992}"/>
              </a:ext>
            </a:extLst>
          </p:cNvPr>
          <p:cNvSpPr txBox="1"/>
          <p:nvPr/>
        </p:nvSpPr>
        <p:spPr>
          <a:xfrm>
            <a:off x="303008" y="835936"/>
            <a:ext cx="4875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QGIS</a:t>
            </a:r>
            <a:r>
              <a: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20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서구 부설주차장 개방 최종후보지 </a:t>
            </a:r>
            <a:endParaRPr lang="en-US" altLang="ko-KR" sz="20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BCA60AD-AFB5-442A-AB55-20C82D1D0BFB}"/>
              </a:ext>
            </a:extLst>
          </p:cNvPr>
          <p:cNvGrpSpPr/>
          <p:nvPr/>
        </p:nvGrpSpPr>
        <p:grpSpPr>
          <a:xfrm>
            <a:off x="4218745" y="1787782"/>
            <a:ext cx="3138094" cy="3453499"/>
            <a:chOff x="4817465" y="1791716"/>
            <a:chExt cx="3138094" cy="345349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0ACFB1E-0ECA-4291-A0AA-1DCA26DC889D}"/>
                </a:ext>
              </a:extLst>
            </p:cNvPr>
            <p:cNvGrpSpPr/>
            <p:nvPr/>
          </p:nvGrpSpPr>
          <p:grpSpPr>
            <a:xfrm>
              <a:off x="4817465" y="1791716"/>
              <a:ext cx="3138094" cy="3453499"/>
              <a:chOff x="4486537" y="1808642"/>
              <a:chExt cx="3114875" cy="341427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DB6A69-F02D-46D8-9386-4480155B526E}"/>
                  </a:ext>
                </a:extLst>
              </p:cNvPr>
              <p:cNvSpPr txBox="1"/>
              <p:nvPr/>
            </p:nvSpPr>
            <p:spPr>
              <a:xfrm>
                <a:off x="5326856" y="1808642"/>
                <a:ext cx="14342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“</a:t>
                </a:r>
                <a:r>
                  <a:rPr lang="ko-KR" altLang="en-US" sz="2000" dirty="0" err="1">
                    <a:solidFill>
                      <a:schemeClr val="accent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마전동</a:t>
                </a:r>
                <a:r>
                  <a:rPr lang="en-US" altLang="ko-KR" sz="2000" dirty="0">
                    <a:solidFill>
                      <a:schemeClr val="accent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”</a:t>
                </a:r>
                <a:endParaRPr lang="ko-KR" altLang="en-US" sz="2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CD955C6-FF96-4A22-9424-68304821090D}"/>
                  </a:ext>
                </a:extLst>
              </p:cNvPr>
              <p:cNvSpPr/>
              <p:nvPr/>
            </p:nvSpPr>
            <p:spPr>
              <a:xfrm>
                <a:off x="4486537" y="2267805"/>
                <a:ext cx="3114875" cy="2955107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5" name="그림 34" descr="텍스트, 실외, 자동차, 도시이(가) 표시된 사진&#10;&#10;자동 생성된 설명">
              <a:extLst>
                <a:ext uri="{FF2B5EF4-FFF2-40B4-BE49-F238E27FC236}">
                  <a16:creationId xmlns:a16="http://schemas.microsoft.com/office/drawing/2014/main" id="{02592025-B04B-4341-928F-779954B66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601" r="22676"/>
            <a:stretch/>
          </p:blipFill>
          <p:spPr>
            <a:xfrm>
              <a:off x="4843322" y="2278392"/>
              <a:ext cx="3098029" cy="2122394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01E261-39F1-4429-BD4A-26C474AF195B}"/>
              </a:ext>
            </a:extLst>
          </p:cNvPr>
          <p:cNvGrpSpPr/>
          <p:nvPr/>
        </p:nvGrpSpPr>
        <p:grpSpPr>
          <a:xfrm>
            <a:off x="627074" y="1801788"/>
            <a:ext cx="3176230" cy="3421192"/>
            <a:chOff x="956698" y="1306671"/>
            <a:chExt cx="3176230" cy="342119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E12B31A-AD40-4276-A9D8-23F54E81C779}"/>
                </a:ext>
              </a:extLst>
            </p:cNvPr>
            <p:cNvGrpSpPr/>
            <p:nvPr/>
          </p:nvGrpSpPr>
          <p:grpSpPr>
            <a:xfrm>
              <a:off x="956698" y="1306671"/>
              <a:ext cx="3176230" cy="3421192"/>
              <a:chOff x="535343" y="1448789"/>
              <a:chExt cx="2631316" cy="323608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F81188-E4A7-4943-8EF0-196E14661E40}"/>
                  </a:ext>
                </a:extLst>
              </p:cNvPr>
              <p:cNvSpPr txBox="1"/>
              <p:nvPr/>
            </p:nvSpPr>
            <p:spPr>
              <a:xfrm>
                <a:off x="607481" y="4156057"/>
                <a:ext cx="2487040" cy="349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tx2"/>
                    </a:solidFill>
                  </a:rPr>
                  <a:t>복된교회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 주차장 개방 요망</a:t>
                </a:r>
                <a:endParaRPr lang="ko-KR" altLang="en-US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04CD83-8343-4548-AFD4-FE5FFC2AEE2B}"/>
                  </a:ext>
                </a:extLst>
              </p:cNvPr>
              <p:cNvSpPr txBox="1"/>
              <p:nvPr/>
            </p:nvSpPr>
            <p:spPr>
              <a:xfrm>
                <a:off x="1137668" y="1448789"/>
                <a:ext cx="1434236" cy="390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“</a:t>
                </a:r>
                <a:r>
                  <a:rPr lang="ko-KR" altLang="en-US" sz="2000" dirty="0">
                    <a:solidFill>
                      <a:schemeClr val="accent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가정동</a:t>
                </a:r>
                <a:r>
                  <a:rPr lang="en-US" altLang="ko-KR" sz="2000" dirty="0">
                    <a:solidFill>
                      <a:schemeClr val="accent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”</a:t>
                </a:r>
                <a:endParaRPr lang="ko-KR" altLang="en-US" sz="2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6831AC6-38B3-43C1-B9E8-42F06B2C94A5}"/>
                  </a:ext>
                </a:extLst>
              </p:cNvPr>
              <p:cNvSpPr/>
              <p:nvPr/>
            </p:nvSpPr>
            <p:spPr>
              <a:xfrm>
                <a:off x="535343" y="1899606"/>
                <a:ext cx="2631316" cy="2785266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6" name="그림 35" descr="텍스트, 건물, 실외, 도로이(가) 표시된 사진&#10;&#10;자동 생성된 설명">
              <a:extLst>
                <a:ext uri="{FF2B5EF4-FFF2-40B4-BE49-F238E27FC236}">
                  <a16:creationId xmlns:a16="http://schemas.microsoft.com/office/drawing/2014/main" id="{72B9D652-7FE2-42C1-A593-A3C65DCB1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24" r="24012" b="11805"/>
            <a:stretch/>
          </p:blipFill>
          <p:spPr>
            <a:xfrm>
              <a:off x="979194" y="1801212"/>
              <a:ext cx="3138094" cy="210445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B9D9B9-40A2-4EB4-A7A4-3ADFB6A9CA7E}"/>
              </a:ext>
            </a:extLst>
          </p:cNvPr>
          <p:cNvGrpSpPr/>
          <p:nvPr/>
        </p:nvGrpSpPr>
        <p:grpSpPr>
          <a:xfrm>
            <a:off x="7801324" y="1236046"/>
            <a:ext cx="3570417" cy="5501634"/>
            <a:chOff x="8037650" y="1472666"/>
            <a:chExt cx="3185407" cy="5034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A62A498-AE42-4CB5-A24E-CAA41C227165}"/>
                </a:ext>
              </a:extLst>
            </p:cNvPr>
            <p:cNvGrpSpPr/>
            <p:nvPr/>
          </p:nvGrpSpPr>
          <p:grpSpPr>
            <a:xfrm>
              <a:off x="8037650" y="1472666"/>
              <a:ext cx="3185407" cy="5034000"/>
              <a:chOff x="8531578" y="1428196"/>
              <a:chExt cx="2670319" cy="464307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AD7AF4-C505-406E-B250-1A40E3E49752}"/>
                  </a:ext>
                </a:extLst>
              </p:cNvPr>
              <p:cNvSpPr txBox="1"/>
              <p:nvPr/>
            </p:nvSpPr>
            <p:spPr>
              <a:xfrm>
                <a:off x="9149619" y="1428196"/>
                <a:ext cx="14342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“</a:t>
                </a:r>
                <a:r>
                  <a:rPr lang="ko-KR" altLang="en-US" sz="2000" dirty="0" err="1">
                    <a:solidFill>
                      <a:schemeClr val="accent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심곡동</a:t>
                </a:r>
                <a:r>
                  <a:rPr lang="en-US" altLang="ko-KR" sz="2000" dirty="0">
                    <a:solidFill>
                      <a:schemeClr val="accent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”</a:t>
                </a:r>
                <a:endParaRPr lang="ko-KR" altLang="en-US" sz="2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0FE126-E745-4125-8C7A-A4D88B19FE62}"/>
                  </a:ext>
                </a:extLst>
              </p:cNvPr>
              <p:cNvSpPr txBox="1"/>
              <p:nvPr/>
            </p:nvSpPr>
            <p:spPr>
              <a:xfrm>
                <a:off x="8675630" y="3595407"/>
                <a:ext cx="2437033" cy="311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/>
                    </a:solidFill>
                  </a:rPr>
                  <a:t> </a:t>
                </a:r>
                <a:r>
                  <a:rPr lang="ko-KR" altLang="en-US" dirty="0" err="1">
                    <a:solidFill>
                      <a:schemeClr val="tx2"/>
                    </a:solidFill>
                  </a:rPr>
                  <a:t>가톨릭관동대학교</a:t>
                </a:r>
                <a:r>
                  <a:rPr lang="ko-KR" altLang="en-US" dirty="0">
                    <a:solidFill>
                      <a:schemeClr val="tx2"/>
                    </a:solidFill>
                  </a:rPr>
                  <a:t> 성모병원</a:t>
                </a:r>
                <a:endParaRPr lang="ko-KR" altLang="en-US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FB65162-79B1-4C02-B734-36CDF3739084}"/>
                  </a:ext>
                </a:extLst>
              </p:cNvPr>
              <p:cNvSpPr/>
              <p:nvPr/>
            </p:nvSpPr>
            <p:spPr>
              <a:xfrm>
                <a:off x="8531578" y="1850397"/>
                <a:ext cx="2670319" cy="4220875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7" name="그림 36" descr="텍스트, 장면, 길, 도로이(가) 표시된 사진&#10;&#10;자동 생성된 설명">
              <a:extLst>
                <a:ext uri="{FF2B5EF4-FFF2-40B4-BE49-F238E27FC236}">
                  <a16:creationId xmlns:a16="http://schemas.microsoft.com/office/drawing/2014/main" id="{2156A6FD-0292-4121-96E9-1B32B1284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94"/>
            <a:stretch/>
          </p:blipFill>
          <p:spPr>
            <a:xfrm>
              <a:off x="8060168" y="1949089"/>
              <a:ext cx="3159543" cy="1844637"/>
            </a:xfrm>
            <a:prstGeom prst="rect">
              <a:avLst/>
            </a:prstGeom>
          </p:spPr>
        </p:pic>
        <p:pic>
          <p:nvPicPr>
            <p:cNvPr id="38" name="그림 37" descr="텍스트, 도로, 실외, 나무이(가) 표시된 사진&#10;&#10;자동 생성된 설명">
              <a:extLst>
                <a:ext uri="{FF2B5EF4-FFF2-40B4-BE49-F238E27FC236}">
                  <a16:creationId xmlns:a16="http://schemas.microsoft.com/office/drawing/2014/main" id="{B921B68D-3B28-4B33-A27F-F98CFD86D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667" t="9815" r="13853"/>
            <a:stretch/>
          </p:blipFill>
          <p:spPr>
            <a:xfrm>
              <a:off x="8060167" y="4188739"/>
              <a:ext cx="3159544" cy="1844637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3ABC055-C37C-40C3-9FBB-B478D38A84F8}"/>
              </a:ext>
            </a:extLst>
          </p:cNvPr>
          <p:cNvSpPr txBox="1"/>
          <p:nvPr/>
        </p:nvSpPr>
        <p:spPr>
          <a:xfrm>
            <a:off x="8627691" y="6272111"/>
            <a:ext cx="300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정동교회 주차장</a:t>
            </a: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A9F57E-CAFD-471C-A2BB-7D88BAD5CBA0}"/>
              </a:ext>
            </a:extLst>
          </p:cNvPr>
          <p:cNvSpPr txBox="1"/>
          <p:nvPr/>
        </p:nvSpPr>
        <p:spPr>
          <a:xfrm>
            <a:off x="4957662" y="4634400"/>
            <a:ext cx="300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검단복지회관</a:t>
            </a: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D6630F-87D6-4FA2-B8F1-CBDEEE9E35DA}"/>
              </a:ext>
            </a:extLst>
          </p:cNvPr>
          <p:cNvSpPr/>
          <p:nvPr/>
        </p:nvSpPr>
        <p:spPr>
          <a:xfrm>
            <a:off x="276031" y="116401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결과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2A8551-0F9F-494C-A0A8-227B9E1DABDB}"/>
              </a:ext>
            </a:extLst>
          </p:cNvPr>
          <p:cNvSpPr txBox="1"/>
          <p:nvPr/>
        </p:nvSpPr>
        <p:spPr>
          <a:xfrm>
            <a:off x="2320180" y="270289"/>
            <a:ext cx="452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데이터정제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분석프로세스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분석결과</a:t>
            </a:r>
            <a:endParaRPr lang="en-US" altLang="ko-KR" sz="1400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D12BFE-9833-4EEF-9624-1F1BF5A1782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491B90-B978-4DCC-825A-270006ED4547}"/>
              </a:ext>
            </a:extLst>
          </p:cNvPr>
          <p:cNvSpPr txBox="1"/>
          <p:nvPr/>
        </p:nvSpPr>
        <p:spPr>
          <a:xfrm>
            <a:off x="-90532" y="14101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6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5175651" y="3075057"/>
            <a:ext cx="1840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000" b="1" dirty="0">
                <a:solidFill>
                  <a:schemeClr val="accent5">
                    <a:lumMod val="50000"/>
                  </a:schemeClr>
                </a:solidFill>
                <a:latin typeface="Hobo BT" pitchFamily="2" charset="0"/>
              </a:rPr>
              <a:t>PART 4</a:t>
            </a:r>
            <a:endParaRPr lang="ko-KR" altLang="en-US" sz="4000" b="1" dirty="0">
              <a:solidFill>
                <a:schemeClr val="accent5">
                  <a:lumMod val="50000"/>
                </a:schemeClr>
              </a:solidFill>
              <a:latin typeface="Hobo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02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5268748" y="3075057"/>
            <a:ext cx="1981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000" b="1" dirty="0">
                <a:solidFill>
                  <a:schemeClr val="accent5">
                    <a:lumMod val="50000"/>
                  </a:schemeClr>
                </a:solidFill>
                <a:latin typeface="Hobo BT" pitchFamily="2" charset="0"/>
              </a:rPr>
              <a:t>PART 1</a:t>
            </a:r>
            <a:r>
              <a:rPr lang="ko-KR" altLang="en-US" sz="4000" b="1" dirty="0">
                <a:solidFill>
                  <a:schemeClr val="accent5">
                    <a:lumMod val="50000"/>
                  </a:schemeClr>
                </a:solidFill>
                <a:latin typeface="Hobo BT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825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-47297" y="12419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00200" lvl="3" indent="-228600" algn="just" fontAlgn="base" latinLnBrk="1">
              <a:lnSpc>
                <a:spcPct val="180000"/>
              </a:lnSpc>
              <a:spcAft>
                <a:spcPts val="800"/>
              </a:spcAft>
              <a:buSzPts val="1100"/>
              <a:buFont typeface="+mj-lt"/>
              <a:buAutoNum type="arabicPeriod"/>
            </a:pP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7A8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1326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04DEF-657D-4CA0-8F36-53152E02F04B}"/>
              </a:ext>
            </a:extLst>
          </p:cNvPr>
          <p:cNvSpPr txBox="1"/>
          <p:nvPr/>
        </p:nvSpPr>
        <p:spPr>
          <a:xfrm>
            <a:off x="1622354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활용방안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 err="1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아쉬운점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기대효과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47D1BB-46AA-41D7-B6DA-DC59A6258A8A}"/>
              </a:ext>
            </a:extLst>
          </p:cNvPr>
          <p:cNvGrpSpPr/>
          <p:nvPr/>
        </p:nvGrpSpPr>
        <p:grpSpPr>
          <a:xfrm>
            <a:off x="659295" y="1505681"/>
            <a:ext cx="3527089" cy="4704208"/>
            <a:chOff x="901850" y="3717897"/>
            <a:chExt cx="2281200" cy="2507220"/>
          </a:xfrm>
        </p:grpSpPr>
        <p:sp>
          <p:nvSpPr>
            <p:cNvPr id="11" name="Google Shape;133;p17">
              <a:extLst>
                <a:ext uri="{FF2B5EF4-FFF2-40B4-BE49-F238E27FC236}">
                  <a16:creationId xmlns:a16="http://schemas.microsoft.com/office/drawing/2014/main" id="{F9916661-A9F6-43F2-B400-A5855BEB7B05}"/>
                </a:ext>
              </a:extLst>
            </p:cNvPr>
            <p:cNvSpPr/>
            <p:nvPr/>
          </p:nvSpPr>
          <p:spPr>
            <a:xfrm>
              <a:off x="901850" y="4116682"/>
              <a:ext cx="2281200" cy="21084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000" tIns="45700" rIns="91425" bIns="45700" anchor="ctr" anchorCtr="0">
              <a:noAutofit/>
            </a:bodyPr>
            <a:lstStyle/>
            <a:p>
              <a:pPr marL="342900" marR="0" lvl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객관적인 선정기준 마련</a:t>
              </a:r>
              <a:endParaRPr lang="en-US" altLang="ko-KR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altLang="ko-KR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표준화된 모델 기반의 분석 프로세스 운영으로 신속하고 효율적인 정책반영 가능</a:t>
              </a:r>
              <a:endParaRPr lang="en-US" altLang="ko-KR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altLang="ko-KR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342900" marR="0" lvl="0" indent="-3429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모델을 기반으로 변수를 조정하여 자치구 맞춤 입지 선정 가능</a:t>
              </a:r>
              <a:endParaRPr lang="en-US" altLang="ko-KR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134;p17">
              <a:extLst>
                <a:ext uri="{FF2B5EF4-FFF2-40B4-BE49-F238E27FC236}">
                  <a16:creationId xmlns:a16="http://schemas.microsoft.com/office/drawing/2014/main" id="{FC1DF475-BD40-40C1-BC48-00A1A0F6ACCE}"/>
                </a:ext>
              </a:extLst>
            </p:cNvPr>
            <p:cNvSpPr/>
            <p:nvPr/>
          </p:nvSpPr>
          <p:spPr>
            <a:xfrm>
              <a:off x="901850" y="3717897"/>
              <a:ext cx="2281200" cy="3987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한컴돋움" panose="02030600000101010101" pitchFamily="18" charset="2"/>
                  <a:sym typeface="Malgun Gothic"/>
                </a:rPr>
                <a:t>활용방안</a:t>
              </a:r>
              <a:endParaRPr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한컴돋움" panose="02030600000101010101" pitchFamily="18" charset="2"/>
                <a:sym typeface="Malgun Gothic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8033FC6-99C4-48A1-92B8-EA8020AA0791}"/>
              </a:ext>
            </a:extLst>
          </p:cNvPr>
          <p:cNvGrpSpPr/>
          <p:nvPr/>
        </p:nvGrpSpPr>
        <p:grpSpPr>
          <a:xfrm>
            <a:off x="4454569" y="1505681"/>
            <a:ext cx="3527089" cy="4704208"/>
            <a:chOff x="901850" y="3717897"/>
            <a:chExt cx="2281200" cy="2507220"/>
          </a:xfrm>
        </p:grpSpPr>
        <p:sp>
          <p:nvSpPr>
            <p:cNvPr id="14" name="Google Shape;133;p17">
              <a:extLst>
                <a:ext uri="{FF2B5EF4-FFF2-40B4-BE49-F238E27FC236}">
                  <a16:creationId xmlns:a16="http://schemas.microsoft.com/office/drawing/2014/main" id="{4163F531-9391-409C-B6EB-B01CA018C213}"/>
                </a:ext>
              </a:extLst>
            </p:cNvPr>
            <p:cNvSpPr/>
            <p:nvPr/>
          </p:nvSpPr>
          <p:spPr>
            <a:xfrm>
              <a:off x="901850" y="4116682"/>
              <a:ext cx="2281200" cy="21084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000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1. </a:t>
              </a: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교통질서 확립 및 교통체증 해소</a:t>
              </a:r>
              <a:endParaRPr lang="en-US" altLang="ko-KR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50" marR="0" lvl="0" indent="-28575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à"/>
              </a:pP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안전한 교통환경 조성</a:t>
              </a:r>
              <a:endParaRPr lang="en-US" altLang="ko-KR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dirty="0">
                  <a:latin typeface="Malgun Gothic"/>
                  <a:ea typeface="Malgun Gothic"/>
                  <a:cs typeface="Malgun Gothic"/>
                  <a:sym typeface="Malgun Gothic"/>
                </a:rPr>
                <a:t>2. </a:t>
              </a:r>
              <a:r>
                <a:rPr lang="ko-KR" altLang="en-US" sz="1600" dirty="0" err="1">
                  <a:latin typeface="Malgun Gothic"/>
                  <a:ea typeface="Malgun Gothic"/>
                  <a:cs typeface="Malgun Gothic"/>
                  <a:sym typeface="Malgun Gothic"/>
                </a:rPr>
                <a:t>주차난</a:t>
              </a: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 해소</a:t>
              </a:r>
              <a:r>
                <a:rPr lang="en-US" altLang="ko-KR" sz="1600" dirty="0">
                  <a:latin typeface="Malgun Gothic"/>
                  <a:ea typeface="Malgun Gothic"/>
                  <a:cs typeface="Malgun Gothic"/>
                  <a:sym typeface="Malgun Gothic"/>
                </a:rPr>
                <a:t> -</a:t>
              </a: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 지역경제 활성화</a:t>
              </a:r>
              <a:endParaRPr lang="en-US" altLang="ko-KR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dirty="0">
                  <a:latin typeface="Malgun Gothic"/>
                  <a:ea typeface="Malgun Gothic"/>
                  <a:cs typeface="Malgun Gothic"/>
                  <a:sym typeface="Malgun Gothic"/>
                </a:rPr>
                <a:t>3. </a:t>
              </a: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체계적인 </a:t>
              </a:r>
              <a:r>
                <a:rPr lang="ko-KR" altLang="en-US" sz="1600" dirty="0" err="1">
                  <a:latin typeface="Malgun Gothic"/>
                  <a:ea typeface="Malgun Gothic"/>
                  <a:cs typeface="Malgun Gothic"/>
                  <a:sym typeface="Malgun Gothic"/>
                </a:rPr>
                <a:t>주정차</a:t>
              </a: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 위반 관리로 공공기관 행정력 최적화</a:t>
              </a:r>
              <a:endParaRPr lang="en-US" altLang="ko-KR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dirty="0">
                  <a:latin typeface="Malgun Gothic"/>
                  <a:ea typeface="Malgun Gothic"/>
                  <a:cs typeface="Malgun Gothic"/>
                  <a:sym typeface="Malgun Gothic"/>
                </a:rPr>
                <a:t>4. </a:t>
              </a: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부설주차장 개방 사업 활성화</a:t>
              </a:r>
              <a:endParaRPr lang="en-US" altLang="ko-KR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R="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dirty="0">
                  <a:latin typeface="Malgun Gothic"/>
                  <a:ea typeface="Malgun Gothic"/>
                  <a:cs typeface="Malgun Gothic"/>
                  <a:sym typeface="Wingdings" panose="05000000000000000000" pitchFamily="2" charset="2"/>
                </a:rPr>
                <a:t></a:t>
              </a:r>
              <a:r>
                <a:rPr lang="en-US" altLang="ko-KR" sz="1600" dirty="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주차장 부지 확보 및 건설 비용 절약</a:t>
              </a:r>
              <a:endParaRPr lang="en-US" altLang="ko-KR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34;p17">
              <a:extLst>
                <a:ext uri="{FF2B5EF4-FFF2-40B4-BE49-F238E27FC236}">
                  <a16:creationId xmlns:a16="http://schemas.microsoft.com/office/drawing/2014/main" id="{B2CBC47C-A5EC-4377-85CB-60794FF203BB}"/>
                </a:ext>
              </a:extLst>
            </p:cNvPr>
            <p:cNvSpPr/>
            <p:nvPr/>
          </p:nvSpPr>
          <p:spPr>
            <a:xfrm>
              <a:off x="901850" y="3717897"/>
              <a:ext cx="2281200" cy="3987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한컴돋움" panose="02030600000101010101" pitchFamily="18" charset="2"/>
                  <a:sym typeface="Malgun Gothic"/>
                </a:rPr>
                <a:t>기대효과</a:t>
              </a:r>
              <a:r>
                <a:rPr lang="en-US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한컴돋움" panose="02030600000101010101" pitchFamily="18" charset="2"/>
                  <a:sym typeface="Malgun Gothic"/>
                </a:rPr>
                <a:t> </a:t>
              </a:r>
              <a:endParaRPr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한컴돋움" panose="02030600000101010101" pitchFamily="18" charset="2"/>
                <a:sym typeface="Malgun Gothic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2423BB-FEB8-4621-992E-75C5323D8220}"/>
              </a:ext>
            </a:extLst>
          </p:cNvPr>
          <p:cNvGrpSpPr/>
          <p:nvPr/>
        </p:nvGrpSpPr>
        <p:grpSpPr>
          <a:xfrm>
            <a:off x="8183416" y="1505681"/>
            <a:ext cx="3527089" cy="4704208"/>
            <a:chOff x="901850" y="3717897"/>
            <a:chExt cx="2281200" cy="2507220"/>
          </a:xfrm>
        </p:grpSpPr>
        <p:sp>
          <p:nvSpPr>
            <p:cNvPr id="18" name="Google Shape;133;p17">
              <a:extLst>
                <a:ext uri="{FF2B5EF4-FFF2-40B4-BE49-F238E27FC236}">
                  <a16:creationId xmlns:a16="http://schemas.microsoft.com/office/drawing/2014/main" id="{2635DB9F-E47C-4177-811D-2946BB8A87C7}"/>
                </a:ext>
              </a:extLst>
            </p:cNvPr>
            <p:cNvSpPr/>
            <p:nvPr/>
          </p:nvSpPr>
          <p:spPr>
            <a:xfrm>
              <a:off x="901850" y="4116682"/>
              <a:ext cx="2281200" cy="21084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000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민영주차장 데이터</a:t>
              </a:r>
              <a:r>
                <a:rPr lang="en-US" altLang="ko-KR" sz="1600" dirty="0"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유동인구 데이터에 특정 요일</a:t>
              </a:r>
              <a:r>
                <a:rPr lang="en-US" altLang="ko-KR" sz="1600" dirty="0">
                  <a:latin typeface="Malgun Gothic"/>
                  <a:ea typeface="Malgun Gothic"/>
                  <a:cs typeface="Malgun Gothic"/>
                  <a:sym typeface="Malgun Gothic"/>
                </a:rPr>
                <a:t> / </a:t>
              </a:r>
              <a:r>
                <a:rPr lang="ko-KR" altLang="en-US" sz="1600" dirty="0">
                  <a:latin typeface="Malgun Gothic"/>
                  <a:ea typeface="Malgun Gothic"/>
                  <a:cs typeface="Malgun Gothic"/>
                  <a:sym typeface="Malgun Gothic"/>
                </a:rPr>
                <a:t>시간 단속 데이터를 추가한다면 더욱 정교한 모델을 설계할 것으로 예상된다</a:t>
              </a:r>
              <a:r>
                <a:rPr lang="en-US" altLang="ko-KR" sz="1600" dirty="0"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endParaRPr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34;p17">
              <a:extLst>
                <a:ext uri="{FF2B5EF4-FFF2-40B4-BE49-F238E27FC236}">
                  <a16:creationId xmlns:a16="http://schemas.microsoft.com/office/drawing/2014/main" id="{7DF0D910-1E74-4252-8B88-7C96836700F0}"/>
                </a:ext>
              </a:extLst>
            </p:cNvPr>
            <p:cNvSpPr/>
            <p:nvPr/>
          </p:nvSpPr>
          <p:spPr>
            <a:xfrm>
              <a:off x="901850" y="3717897"/>
              <a:ext cx="2281200" cy="398785"/>
            </a:xfrm>
            <a:prstGeom prst="rect">
              <a:avLst/>
            </a:prstGeom>
            <a:solidFill>
              <a:srgbClr val="AC9D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err="1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한컴돋움" panose="02030600000101010101" pitchFamily="18" charset="2"/>
                  <a:sym typeface="Malgun Gothic"/>
                </a:rPr>
                <a:t>아쉬운점</a:t>
              </a:r>
              <a:r>
                <a:rPr lang="en-US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한컴돋움" panose="02030600000101010101" pitchFamily="18" charset="2"/>
                  <a:sym typeface="Malgun Gothic"/>
                </a:rPr>
                <a:t> </a:t>
              </a:r>
              <a:endParaRPr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한컴돋움" panose="02030600000101010101" pitchFamily="18" charset="2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75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-47297" y="-59263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3943" y="220383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분석배경</a:t>
            </a:r>
          </a:p>
        </p:txBody>
      </p:sp>
      <p:pic>
        <p:nvPicPr>
          <p:cNvPr id="11" name="Google Shape;125;p16">
            <a:extLst>
              <a:ext uri="{FF2B5EF4-FFF2-40B4-BE49-F238E27FC236}">
                <a16:creationId xmlns:a16="http://schemas.microsoft.com/office/drawing/2014/main" id="{C8A731B2-A012-4D10-A446-CEF1FC0940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578" y="998817"/>
            <a:ext cx="10496844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96570B-22DB-448F-9BE9-93F5629A5192}"/>
              </a:ext>
            </a:extLst>
          </p:cNvPr>
          <p:cNvSpPr txBox="1"/>
          <p:nvPr/>
        </p:nvSpPr>
        <p:spPr>
          <a:xfrm>
            <a:off x="2398092" y="401172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현황파악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목적 및 개요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활용데이터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F60DDEE-CA92-4D64-ADE8-BCD7B1886188}"/>
              </a:ext>
            </a:extLst>
          </p:cNvPr>
          <p:cNvGrpSpPr/>
          <p:nvPr/>
        </p:nvGrpSpPr>
        <p:grpSpPr>
          <a:xfrm>
            <a:off x="158588" y="0"/>
            <a:ext cx="12397886" cy="7066456"/>
            <a:chOff x="158588" y="0"/>
            <a:chExt cx="12397886" cy="706645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637A11D-FEB2-43CC-BEC5-11E59CEC0927}"/>
                </a:ext>
              </a:extLst>
            </p:cNvPr>
            <p:cNvGrpSpPr/>
            <p:nvPr/>
          </p:nvGrpSpPr>
          <p:grpSpPr>
            <a:xfrm>
              <a:off x="158588" y="0"/>
              <a:ext cx="12397886" cy="7066456"/>
              <a:chOff x="158588" y="0"/>
              <a:chExt cx="12397886" cy="706645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1B1807C-C00B-44A6-89FD-82C72615B14B}"/>
                  </a:ext>
                </a:extLst>
              </p:cNvPr>
              <p:cNvSpPr/>
              <p:nvPr/>
            </p:nvSpPr>
            <p:spPr>
              <a:xfrm>
                <a:off x="158588" y="0"/>
                <a:ext cx="12192001" cy="706645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01D4C0-BFF3-4869-93F6-319E60EDFF57}"/>
                  </a:ext>
                </a:extLst>
              </p:cNvPr>
              <p:cNvSpPr txBox="1"/>
              <p:nvPr/>
            </p:nvSpPr>
            <p:spPr>
              <a:xfrm>
                <a:off x="3272018" y="2193157"/>
                <a:ext cx="5600666" cy="162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rgbClr val="FFC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불법</a:t>
                </a:r>
                <a:r>
                  <a:rPr lang="ko-KR" altLang="en-US" sz="3600" b="1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주정차 증가</a:t>
                </a:r>
                <a:endParaRPr lang="en-US" altLang="ko-KR" sz="36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3600" b="1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주민 불편 증가</a:t>
                </a:r>
              </a:p>
            </p:txBody>
          </p:sp>
          <p:graphicFrame>
            <p:nvGraphicFramePr>
              <p:cNvPr id="22" name="차트 21">
                <a:extLst>
                  <a:ext uri="{FF2B5EF4-FFF2-40B4-BE49-F238E27FC236}">
                    <a16:creationId xmlns:a16="http://schemas.microsoft.com/office/drawing/2014/main" id="{69C66D94-CC9E-4C82-B0A8-5F345729BC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37943949"/>
                  </p:ext>
                </p:extLst>
              </p:nvPr>
            </p:nvGraphicFramePr>
            <p:xfrm>
              <a:off x="5037059" y="917271"/>
              <a:ext cx="7519415" cy="595802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2EBEF4A-472F-4BD4-875B-29AC9B87EF8F}"/>
                </a:ext>
              </a:extLst>
            </p:cNvPr>
            <p:cNvGrpSpPr/>
            <p:nvPr/>
          </p:nvGrpSpPr>
          <p:grpSpPr>
            <a:xfrm>
              <a:off x="10478754" y="2371324"/>
              <a:ext cx="1530416" cy="1352692"/>
              <a:chOff x="10478754" y="2371324"/>
              <a:chExt cx="1530416" cy="1352692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76C45C69-B361-43D3-BFD4-E76AF6A43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2799" y="2371324"/>
                <a:ext cx="0" cy="9902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7043EE-5C59-473B-89C5-6BA9F26E8B01}"/>
                  </a:ext>
                </a:extLst>
              </p:cNvPr>
              <p:cNvSpPr txBox="1"/>
              <p:nvPr/>
            </p:nvSpPr>
            <p:spPr>
              <a:xfrm>
                <a:off x="10478754" y="3416239"/>
                <a:ext cx="15304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HY수평선M" panose="02030600000101010101" pitchFamily="18" charset="-127"/>
                    <a:ea typeface="HY수평선M" panose="02030600000101010101" pitchFamily="18" charset="-127"/>
                  </a:rPr>
                  <a:t>민원발생건수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D15FDE-C736-4EA8-A81E-9CDEBB68CAFE}"/>
              </a:ext>
            </a:extLst>
          </p:cNvPr>
          <p:cNvSpPr txBox="1"/>
          <p:nvPr/>
        </p:nvSpPr>
        <p:spPr>
          <a:xfrm>
            <a:off x="9960208" y="6119585"/>
            <a:ext cx="2582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전국</a:t>
            </a:r>
            <a:r>
              <a:rPr lang="en-US" altLang="ko-KR" sz="1400" dirty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_</a:t>
            </a:r>
            <a:r>
              <a:rPr lang="ko-KR" altLang="en-US" sz="1400" dirty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불법주정차</a:t>
            </a:r>
            <a:r>
              <a:rPr lang="en-US" altLang="ko-KR" sz="1400" dirty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_</a:t>
            </a:r>
            <a:r>
              <a:rPr lang="ko-KR" altLang="en-US" sz="1400" dirty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민원건수</a:t>
            </a:r>
          </a:p>
        </p:txBody>
      </p:sp>
    </p:spTree>
    <p:extLst>
      <p:ext uri="{BB962C8B-B14F-4D97-AF65-F5344CB8AC3E}">
        <p14:creationId xmlns:p14="http://schemas.microsoft.com/office/powerpoint/2010/main" val="19252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0" y="0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AD2951-EB6E-4F0A-BA0A-DC6757F8C712}"/>
              </a:ext>
            </a:extLst>
          </p:cNvPr>
          <p:cNvSpPr txBox="1"/>
          <p:nvPr/>
        </p:nvSpPr>
        <p:spPr>
          <a:xfrm>
            <a:off x="353943" y="783492"/>
            <a:ext cx="11646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800" dirty="0">
                <a:solidFill>
                  <a:schemeClr val="accent1"/>
                </a:solidFill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인천광역시 </a:t>
            </a:r>
            <a:r>
              <a:rPr lang="ko-KR" altLang="en-US" sz="2800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지역 주차장 확보율 </a:t>
            </a:r>
            <a:r>
              <a:rPr lang="en-US" altLang="ko-KR" sz="2800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7</a:t>
            </a:r>
            <a:r>
              <a:rPr lang="ko-KR" altLang="en-US" sz="2800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대 </a:t>
            </a:r>
            <a:r>
              <a:rPr lang="ko-KR" altLang="en-US" sz="2800" dirty="0" err="1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특</a:t>
            </a:r>
            <a:r>
              <a:rPr lang="en-US" altLang="ko-KR" sz="2800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·</a:t>
            </a:r>
            <a:r>
              <a:rPr lang="ko-KR" altLang="en-US" sz="2800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광역시 중 </a:t>
            </a:r>
            <a:r>
              <a:rPr lang="en-US" altLang="ko-KR" sz="2800" dirty="0">
                <a:solidFill>
                  <a:srgbClr val="F08C01"/>
                </a:solidFill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6</a:t>
            </a:r>
            <a:r>
              <a:rPr lang="ko-KR" altLang="en-US" sz="2800" dirty="0">
                <a:solidFill>
                  <a:srgbClr val="F08C01"/>
                </a:solidFill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위</a:t>
            </a:r>
            <a:endParaRPr lang="en-US" altLang="ko-KR" sz="2800" dirty="0">
              <a:solidFill>
                <a:srgbClr val="F08C01"/>
              </a:solidFill>
              <a:latin typeface="HY수평선M" panose="02030600000101010101" pitchFamily="18" charset="-127"/>
              <a:ea typeface="HY수평선M" panose="02030600000101010101" pitchFamily="18" charset="-127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C53C5-C443-4292-B5DB-73AC96A07BF2}"/>
              </a:ext>
            </a:extLst>
          </p:cNvPr>
          <p:cNvSpPr txBox="1"/>
          <p:nvPr/>
        </p:nvSpPr>
        <p:spPr>
          <a:xfrm>
            <a:off x="2320180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현황파악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목적 및 개요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활용데이터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2F473602-7A41-4A65-A9FD-4CA2F4EFA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800379"/>
              </p:ext>
            </p:extLst>
          </p:nvPr>
        </p:nvGraphicFramePr>
        <p:xfrm>
          <a:off x="790681" y="2134909"/>
          <a:ext cx="5502483" cy="4479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CFCEF5F3-E423-4CD9-AD85-87FF44B3B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783128"/>
              </p:ext>
            </p:extLst>
          </p:nvPr>
        </p:nvGraphicFramePr>
        <p:xfrm>
          <a:off x="6762004" y="1861185"/>
          <a:ext cx="5020235" cy="4771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2D5914C-9971-44C7-B0EF-6F5FCAB487AA}"/>
              </a:ext>
            </a:extLst>
          </p:cNvPr>
          <p:cNvSpPr txBox="1"/>
          <p:nvPr/>
        </p:nvSpPr>
        <p:spPr>
          <a:xfrm>
            <a:off x="480658" y="1402795"/>
            <a:ext cx="834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자차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대비 아파트 주차장 확보율은 최하위권이다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F702E0-593D-4476-AB32-32FAF9F009E4}"/>
              </a:ext>
            </a:extLst>
          </p:cNvPr>
          <p:cNvSpPr txBox="1"/>
          <p:nvPr/>
        </p:nvSpPr>
        <p:spPr>
          <a:xfrm>
            <a:off x="1800239" y="2134909"/>
            <a:ext cx="322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“7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대 도시 주차장 확보율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＂</a:t>
            </a:r>
            <a:endParaRPr lang="ko-KR" altLang="en-US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9EF3EF-AEFA-4677-A1D6-0164A2B44BA9}"/>
              </a:ext>
            </a:extLst>
          </p:cNvPr>
          <p:cNvSpPr txBox="1"/>
          <p:nvPr/>
        </p:nvSpPr>
        <p:spPr>
          <a:xfrm>
            <a:off x="7269199" y="2134909"/>
            <a:ext cx="400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 err="1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자차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대비 아파트 주차장 확보율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＂</a:t>
            </a:r>
            <a:endParaRPr lang="ko-KR" altLang="en-US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03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-47297" y="12064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AD2951-EB6E-4F0A-BA0A-DC6757F8C712}"/>
              </a:ext>
            </a:extLst>
          </p:cNvPr>
          <p:cNvSpPr txBox="1"/>
          <p:nvPr/>
        </p:nvSpPr>
        <p:spPr>
          <a:xfrm>
            <a:off x="461227" y="786031"/>
            <a:ext cx="1122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전국에서 가장 높은</a:t>
            </a:r>
            <a:r>
              <a:rPr lang="en-US" altLang="ko-KR" sz="2800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800" dirty="0">
                <a:solidFill>
                  <a:schemeClr val="accent1"/>
                </a:solidFill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인천광역시 </a:t>
            </a:r>
            <a:r>
              <a:rPr lang="en-US" altLang="ko-KR" sz="2800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1</a:t>
            </a:r>
            <a:r>
              <a:rPr lang="ko-KR" altLang="en-US" sz="2800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인당 자동차 등록대수</a:t>
            </a:r>
            <a:endParaRPr lang="ko-KR" altLang="en-US" sz="28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C53C5-C443-4292-B5DB-73AC96A07BF2}"/>
              </a:ext>
            </a:extLst>
          </p:cNvPr>
          <p:cNvSpPr txBox="1"/>
          <p:nvPr/>
        </p:nvSpPr>
        <p:spPr>
          <a:xfrm>
            <a:off x="2320180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현황파악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목적 및 개요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활용데이터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8E5B7E-7BE3-40E9-AE4D-A7D6A5B708C3}"/>
              </a:ext>
            </a:extLst>
          </p:cNvPr>
          <p:cNvSpPr txBox="1"/>
          <p:nvPr/>
        </p:nvSpPr>
        <p:spPr>
          <a:xfrm>
            <a:off x="461227" y="1381657"/>
            <a:ext cx="924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반면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인당 하루 평균 대중교통 이용 횟수는 전국에서 가장 낮다 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A97B030B-5541-49A5-AB57-BAE59AC304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124596"/>
              </p:ext>
            </p:extLst>
          </p:nvPr>
        </p:nvGraphicFramePr>
        <p:xfrm>
          <a:off x="808412" y="2367387"/>
          <a:ext cx="5514302" cy="4002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DF14F8B-C772-41F6-A347-EC295FB79B99}"/>
              </a:ext>
            </a:extLst>
          </p:cNvPr>
          <p:cNvCxnSpPr/>
          <p:nvPr/>
        </p:nvCxnSpPr>
        <p:spPr>
          <a:xfrm>
            <a:off x="5661467" y="2998432"/>
            <a:ext cx="0" cy="121023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폭발: 8pt 14">
            <a:extLst>
              <a:ext uri="{FF2B5EF4-FFF2-40B4-BE49-F238E27FC236}">
                <a16:creationId xmlns:a16="http://schemas.microsoft.com/office/drawing/2014/main" id="{BBC0B192-47DE-4CC2-A433-7ECF31E5A346}"/>
              </a:ext>
            </a:extLst>
          </p:cNvPr>
          <p:cNvSpPr/>
          <p:nvPr/>
        </p:nvSpPr>
        <p:spPr>
          <a:xfrm>
            <a:off x="4684317" y="3392879"/>
            <a:ext cx="977150" cy="672353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42% </a:t>
            </a:r>
            <a:r>
              <a:rPr lang="ko-KR" altLang="en-US" sz="1100" dirty="0"/>
              <a:t>차이</a:t>
            </a:r>
            <a:r>
              <a:rPr lang="en-US" altLang="ko-KR" sz="1100" dirty="0"/>
              <a:t>!</a:t>
            </a:r>
            <a:endParaRPr lang="ko-KR" altLang="en-US" sz="1100" dirty="0"/>
          </a:p>
        </p:txBody>
      </p: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A7BEB601-2971-4B3C-9C9A-D6B96DA5B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816923"/>
              </p:ext>
            </p:extLst>
          </p:nvPr>
        </p:nvGraphicFramePr>
        <p:xfrm>
          <a:off x="6926533" y="2370243"/>
          <a:ext cx="4661648" cy="367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E5DD192-5167-4BB4-89BD-48F2B8F73D9B}"/>
              </a:ext>
            </a:extLst>
          </p:cNvPr>
          <p:cNvSpPr txBox="1"/>
          <p:nvPr/>
        </p:nvSpPr>
        <p:spPr>
          <a:xfrm>
            <a:off x="2150613" y="1985991"/>
            <a:ext cx="322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인당 자동차 등록대수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C45EE-2EEE-4793-B674-AF039A814496}"/>
              </a:ext>
            </a:extLst>
          </p:cNvPr>
          <p:cNvSpPr txBox="1"/>
          <p:nvPr/>
        </p:nvSpPr>
        <p:spPr>
          <a:xfrm>
            <a:off x="7875696" y="2038846"/>
            <a:ext cx="322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인당 대중교통 이용 횟수</a:t>
            </a:r>
          </a:p>
        </p:txBody>
      </p:sp>
    </p:spTree>
    <p:extLst>
      <p:ext uri="{BB962C8B-B14F-4D97-AF65-F5344CB8AC3E}">
        <p14:creationId xmlns:p14="http://schemas.microsoft.com/office/powerpoint/2010/main" val="232118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371AB-2257-431B-8F7E-312138DC84CC}"/>
              </a:ext>
            </a:extLst>
          </p:cNvPr>
          <p:cNvSpPr/>
          <p:nvPr/>
        </p:nvSpPr>
        <p:spPr>
          <a:xfrm>
            <a:off x="-47297" y="12064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AD2951-EB6E-4F0A-BA0A-DC6757F8C712}"/>
              </a:ext>
            </a:extLst>
          </p:cNvPr>
          <p:cNvSpPr txBox="1"/>
          <p:nvPr/>
        </p:nvSpPr>
        <p:spPr>
          <a:xfrm>
            <a:off x="461227" y="786031"/>
            <a:ext cx="1122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인천광역시 서구</a:t>
            </a:r>
            <a:r>
              <a:rPr lang="ko-KR" altLang="en-US" sz="2800" dirty="0">
                <a:latin typeface="HY수평선M" panose="02030600000101010101" pitchFamily="18" charset="-127"/>
                <a:ea typeface="HY수평선M" panose="02030600000101010101" pitchFamily="18" charset="-127"/>
                <a:cs typeface="Malgun Gothic"/>
                <a:sym typeface="Malgun Gothic"/>
              </a:rPr>
              <a:t>에서 불법자동차 단속이 가장 많이 발생</a:t>
            </a:r>
            <a:endParaRPr lang="ko-KR" altLang="en-US" sz="28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C53C5-C443-4292-B5DB-73AC96A07BF2}"/>
              </a:ext>
            </a:extLst>
          </p:cNvPr>
          <p:cNvSpPr txBox="1"/>
          <p:nvPr/>
        </p:nvSpPr>
        <p:spPr>
          <a:xfrm>
            <a:off x="2320180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현황파악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목적 및 개요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활용데이터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8E5B7E-7BE3-40E9-AE4D-A7D6A5B708C3}"/>
              </a:ext>
            </a:extLst>
          </p:cNvPr>
          <p:cNvSpPr txBox="1"/>
          <p:nvPr/>
        </p:nvSpPr>
        <p:spPr>
          <a:xfrm>
            <a:off x="461227" y="1381657"/>
            <a:ext cx="924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실제로 인천시 서구 민원 중 불법주정차 민원이 과반수 이상을 차지한다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DD192-5167-4BB4-89BD-48F2B8F73D9B}"/>
              </a:ext>
            </a:extLst>
          </p:cNvPr>
          <p:cNvSpPr txBox="1"/>
          <p:nvPr/>
        </p:nvSpPr>
        <p:spPr>
          <a:xfrm>
            <a:off x="1752438" y="6110690"/>
            <a:ext cx="525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인천광역시 행정구역 불법주정차 단속 현황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EE0C34-CAAF-43A9-AD12-211486A0A721}"/>
              </a:ext>
            </a:extLst>
          </p:cNvPr>
          <p:cNvGrpSpPr/>
          <p:nvPr/>
        </p:nvGrpSpPr>
        <p:grpSpPr>
          <a:xfrm>
            <a:off x="276031" y="2251431"/>
            <a:ext cx="7478440" cy="3469341"/>
            <a:chOff x="1934575" y="1819466"/>
            <a:chExt cx="8427396" cy="382574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8DC2F55-3C47-4ABB-A6C1-FC5140B5E895}"/>
                </a:ext>
              </a:extLst>
            </p:cNvPr>
            <p:cNvGrpSpPr/>
            <p:nvPr/>
          </p:nvGrpSpPr>
          <p:grpSpPr>
            <a:xfrm>
              <a:off x="3099516" y="1819466"/>
              <a:ext cx="6995215" cy="3491679"/>
              <a:chOff x="1358900" y="2835590"/>
              <a:chExt cx="4921250" cy="1544776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6A285A1-3FD5-43AC-8EE4-4629ACA9690E}"/>
                  </a:ext>
                </a:extLst>
              </p:cNvPr>
              <p:cNvCxnSpPr/>
              <p:nvPr/>
            </p:nvCxnSpPr>
            <p:spPr>
              <a:xfrm>
                <a:off x="1358900" y="4380366"/>
                <a:ext cx="4921250" cy="0"/>
              </a:xfrm>
              <a:prstGeom prst="line">
                <a:avLst/>
              </a:prstGeom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A863316-238D-4100-956E-27D9A4EB42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58900" y="2835590"/>
                <a:ext cx="0" cy="1544776"/>
              </a:xfrm>
              <a:prstGeom prst="line">
                <a:avLst/>
              </a:prstGeom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10031CA-EA01-441F-A3FE-D66D63AE2334}"/>
                </a:ext>
              </a:extLst>
            </p:cNvPr>
            <p:cNvGrpSpPr/>
            <p:nvPr/>
          </p:nvGrpSpPr>
          <p:grpSpPr>
            <a:xfrm>
              <a:off x="1934575" y="1819467"/>
              <a:ext cx="8427396" cy="3825739"/>
              <a:chOff x="1934575" y="1819467"/>
              <a:chExt cx="8427396" cy="3825739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AB02B57-9393-49CA-9FB8-5CA5513FB81D}"/>
                  </a:ext>
                </a:extLst>
              </p:cNvPr>
              <p:cNvGrpSpPr/>
              <p:nvPr/>
            </p:nvGrpSpPr>
            <p:grpSpPr>
              <a:xfrm>
                <a:off x="1934575" y="1819467"/>
                <a:ext cx="7788793" cy="3693094"/>
                <a:chOff x="758484" y="2842639"/>
                <a:chExt cx="3988774" cy="1633885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5E095EBD-A56F-4A52-8CEA-A7F95DB0D28C}"/>
                    </a:ext>
                  </a:extLst>
                </p:cNvPr>
                <p:cNvSpPr/>
                <p:nvPr/>
              </p:nvSpPr>
              <p:spPr>
                <a:xfrm>
                  <a:off x="1498601" y="2982522"/>
                  <a:ext cx="181600" cy="140489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F0E7B620-110C-4B2A-96CE-5ACA355A4BCE}"/>
                    </a:ext>
                  </a:extLst>
                </p:cNvPr>
                <p:cNvGrpSpPr/>
                <p:nvPr/>
              </p:nvGrpSpPr>
              <p:grpSpPr>
                <a:xfrm>
                  <a:off x="1831662" y="3429000"/>
                  <a:ext cx="2550208" cy="965657"/>
                  <a:chOff x="2006601" y="3421949"/>
                  <a:chExt cx="2550208" cy="965657"/>
                </a:xfrm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46000">
                      <a:schemeClr val="accent5">
                        <a:lumMod val="95000"/>
                        <a:lumOff val="5000"/>
                      </a:schemeClr>
                    </a:gs>
                    <a:gs pos="100000">
                      <a:schemeClr val="accent5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E63D887B-AC00-4DE5-B08B-2A43B8CBB5A0}"/>
                      </a:ext>
                    </a:extLst>
                  </p:cNvPr>
                  <p:cNvSpPr/>
                  <p:nvPr/>
                </p:nvSpPr>
                <p:spPr>
                  <a:xfrm>
                    <a:off x="2006601" y="3421949"/>
                    <a:ext cx="190500" cy="958416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82554A71-81FD-4E64-88DA-2697E3EBE8BE}"/>
                      </a:ext>
                    </a:extLst>
                  </p:cNvPr>
                  <p:cNvSpPr/>
                  <p:nvPr/>
                </p:nvSpPr>
                <p:spPr>
                  <a:xfrm>
                    <a:off x="2345407" y="3760091"/>
                    <a:ext cx="190500" cy="62751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D75DCA75-1CD7-4FCA-8575-BCAA89CAA689}"/>
                      </a:ext>
                    </a:extLst>
                  </p:cNvPr>
                  <p:cNvSpPr/>
                  <p:nvPr/>
                </p:nvSpPr>
                <p:spPr>
                  <a:xfrm>
                    <a:off x="2684213" y="3757086"/>
                    <a:ext cx="190500" cy="62751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BCE63083-6F37-42F9-B199-B712B75157C5}"/>
                      </a:ext>
                    </a:extLst>
                  </p:cNvPr>
                  <p:cNvSpPr/>
                  <p:nvPr/>
                </p:nvSpPr>
                <p:spPr>
                  <a:xfrm>
                    <a:off x="3026173" y="3809298"/>
                    <a:ext cx="190500" cy="571066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692AFEFF-DD54-4058-8DDA-C05B7A59C67D}"/>
                      </a:ext>
                    </a:extLst>
                  </p:cNvPr>
                  <p:cNvSpPr/>
                  <p:nvPr/>
                </p:nvSpPr>
                <p:spPr>
                  <a:xfrm>
                    <a:off x="3361818" y="4002807"/>
                    <a:ext cx="190500" cy="38117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5793D01B-EE78-4BF8-9FED-689E221AAF6E}"/>
                      </a:ext>
                    </a:extLst>
                  </p:cNvPr>
                  <p:cNvSpPr/>
                  <p:nvPr/>
                </p:nvSpPr>
                <p:spPr>
                  <a:xfrm>
                    <a:off x="3697462" y="4140905"/>
                    <a:ext cx="190500" cy="23946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45EC2609-83B6-4A32-A524-5BA729B25566}"/>
                      </a:ext>
                    </a:extLst>
                  </p:cNvPr>
                  <p:cNvSpPr/>
                  <p:nvPr/>
                </p:nvSpPr>
                <p:spPr>
                  <a:xfrm>
                    <a:off x="4031479" y="4288440"/>
                    <a:ext cx="190500" cy="93416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68C328C9-0E73-4ED6-BEFB-D4EF6CBE5335}"/>
                      </a:ext>
                    </a:extLst>
                  </p:cNvPr>
                  <p:cNvSpPr/>
                  <p:nvPr/>
                </p:nvSpPr>
                <p:spPr>
                  <a:xfrm flipV="1">
                    <a:off x="4366310" y="4309435"/>
                    <a:ext cx="190499" cy="73096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4F565B37-9F50-46FC-9B58-3D800C326000}"/>
                    </a:ext>
                  </a:extLst>
                </p:cNvPr>
                <p:cNvSpPr/>
                <p:nvPr/>
              </p:nvSpPr>
              <p:spPr>
                <a:xfrm>
                  <a:off x="4556759" y="3816348"/>
                  <a:ext cx="190499" cy="57106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46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D8C89FD-6383-406E-B458-466E7CDDD41C}"/>
                    </a:ext>
                  </a:extLst>
                </p:cNvPr>
                <p:cNvSpPr txBox="1"/>
                <p:nvPr/>
              </p:nvSpPr>
              <p:spPr>
                <a:xfrm>
                  <a:off x="758484" y="2842639"/>
                  <a:ext cx="570693" cy="1633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400" dirty="0"/>
                    <a:t>140,000</a:t>
                  </a:r>
                </a:p>
                <a:p>
                  <a:pPr algn="r"/>
                  <a:endParaRPr lang="en-US" altLang="ko-KR" sz="1400" dirty="0"/>
                </a:p>
                <a:p>
                  <a:pPr algn="r"/>
                  <a:endParaRPr lang="en-US" altLang="ko-KR" sz="1400" dirty="0"/>
                </a:p>
                <a:p>
                  <a:pPr algn="r"/>
                  <a:r>
                    <a:rPr lang="en-US" altLang="ko-KR" sz="1400" dirty="0"/>
                    <a:t>120,000</a:t>
                  </a:r>
                </a:p>
                <a:p>
                  <a:pPr algn="r"/>
                  <a:endParaRPr lang="en-US" altLang="ko-KR" sz="1400" dirty="0"/>
                </a:p>
                <a:p>
                  <a:pPr algn="r"/>
                  <a:endParaRPr lang="en-US" altLang="ko-KR" sz="1400" dirty="0"/>
                </a:p>
                <a:p>
                  <a:pPr algn="r"/>
                  <a:r>
                    <a:rPr lang="en-US" altLang="ko-KR" sz="1400" dirty="0"/>
                    <a:t>100,000</a:t>
                  </a:r>
                </a:p>
                <a:p>
                  <a:pPr algn="r"/>
                  <a:endParaRPr lang="en-US" altLang="ko-KR" sz="1400" dirty="0"/>
                </a:p>
                <a:p>
                  <a:pPr algn="r"/>
                  <a:endParaRPr lang="en-US" altLang="ko-KR" sz="1400" dirty="0"/>
                </a:p>
                <a:p>
                  <a:pPr algn="r"/>
                  <a:r>
                    <a:rPr lang="en-US" altLang="ko-KR" sz="1400" dirty="0"/>
                    <a:t>80,000</a:t>
                  </a:r>
                </a:p>
                <a:p>
                  <a:pPr algn="r"/>
                  <a:endParaRPr lang="en-US" altLang="ko-KR" sz="1400" dirty="0"/>
                </a:p>
                <a:p>
                  <a:pPr algn="r"/>
                  <a:endParaRPr lang="en-US" altLang="ko-KR" sz="1400" dirty="0"/>
                </a:p>
                <a:p>
                  <a:pPr algn="r"/>
                  <a:r>
                    <a:rPr lang="en-US" altLang="ko-KR" sz="1400" dirty="0"/>
                    <a:t>40,000</a:t>
                  </a:r>
                </a:p>
                <a:p>
                  <a:pPr algn="r"/>
                  <a:endParaRPr lang="en-US" altLang="ko-KR" sz="1400" dirty="0"/>
                </a:p>
                <a:p>
                  <a:pPr algn="r"/>
                  <a:endParaRPr lang="en-US" altLang="ko-KR" sz="1400" dirty="0"/>
                </a:p>
                <a:p>
                  <a:pPr algn="r"/>
                  <a:r>
                    <a:rPr lang="en-US" altLang="ko-KR" sz="1400" dirty="0"/>
                    <a:t>0</a:t>
                  </a:r>
                  <a:endParaRPr lang="en-US" altLang="ko-KR" sz="1600" dirty="0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697940-67C9-4F38-A886-CE238424FF00}"/>
                  </a:ext>
                </a:extLst>
              </p:cNvPr>
              <p:cNvSpPr txBox="1"/>
              <p:nvPr/>
            </p:nvSpPr>
            <p:spPr>
              <a:xfrm>
                <a:off x="3203559" y="5364719"/>
                <a:ext cx="7158412" cy="280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rgbClr val="F08C0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서구</a:t>
                </a:r>
                <a:r>
                  <a:rPr lang="ko-KR" altLang="en-US" sz="1400" b="1" dirty="0">
                    <a:solidFill>
                      <a:schemeClr val="accent6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r>
                  <a:rPr lang="ko-KR" altLang="en-US" sz="1400" dirty="0">
                    <a:solidFill>
                      <a:schemeClr val="accent6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남동구 계양구 부평구 연수구 </a:t>
                </a:r>
                <a:r>
                  <a:rPr lang="ko-KR" altLang="en-US" sz="1400" dirty="0" err="1">
                    <a:solidFill>
                      <a:schemeClr val="accent6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미추홀구</a:t>
                </a:r>
                <a:r>
                  <a:rPr lang="ko-KR" altLang="en-US" sz="1400" dirty="0">
                    <a:solidFill>
                      <a:schemeClr val="accent6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중구   동구  강화군  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평균</a:t>
                </a:r>
              </a:p>
            </p:txBody>
          </p:sp>
        </p:grpSp>
      </p:grpSp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2DEE1397-A871-4B75-B128-3B6CE29AF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845030"/>
              </p:ext>
            </p:extLst>
          </p:nvPr>
        </p:nvGraphicFramePr>
        <p:xfrm>
          <a:off x="7517323" y="2462267"/>
          <a:ext cx="4530886" cy="3570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21FA771C-5440-4979-A3CE-C971EC68E707}"/>
              </a:ext>
            </a:extLst>
          </p:cNvPr>
          <p:cNvSpPr txBox="1"/>
          <p:nvPr/>
        </p:nvSpPr>
        <p:spPr>
          <a:xfrm>
            <a:off x="7754471" y="6111488"/>
            <a:ext cx="473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“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인천광역시 서구 주민 민원 현황</a:t>
            </a:r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”</a:t>
            </a:r>
            <a:endParaRPr lang="ko-KR" altLang="en-US" dirty="0">
              <a:solidFill>
                <a:schemeClr val="tx2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0BBC91-6F90-4C68-A53C-A0E46BACD467}"/>
              </a:ext>
            </a:extLst>
          </p:cNvPr>
          <p:cNvCxnSpPr/>
          <p:nvPr/>
        </p:nvCxnSpPr>
        <p:spPr>
          <a:xfrm flipH="1" flipV="1">
            <a:off x="1990165" y="2635624"/>
            <a:ext cx="4796117" cy="1611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0DF6FC-D30D-467F-BBDC-AD457F4E14BC}"/>
              </a:ext>
            </a:extLst>
          </p:cNvPr>
          <p:cNvSpPr txBox="1"/>
          <p:nvPr/>
        </p:nvSpPr>
        <p:spPr>
          <a:xfrm>
            <a:off x="3955447" y="2911840"/>
            <a:ext cx="1046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2.8</a:t>
            </a:r>
            <a:r>
              <a:rPr lang="ko-KR" altLang="en-US" sz="2400" b="1" dirty="0">
                <a:solidFill>
                  <a:srgbClr val="C00000"/>
                </a:solidFill>
              </a:rPr>
              <a:t>배</a:t>
            </a:r>
          </a:p>
        </p:txBody>
      </p:sp>
    </p:spTree>
    <p:extLst>
      <p:ext uri="{BB962C8B-B14F-4D97-AF65-F5344CB8AC3E}">
        <p14:creationId xmlns:p14="http://schemas.microsoft.com/office/powerpoint/2010/main" val="23731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3D5D2F-835E-4B78-B523-550483B56099}"/>
              </a:ext>
            </a:extLst>
          </p:cNvPr>
          <p:cNvSpPr/>
          <p:nvPr/>
        </p:nvSpPr>
        <p:spPr>
          <a:xfrm>
            <a:off x="-31255" y="12419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분석배경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1CCEC2E-046F-4A19-9C6B-9FB3A41F9979}"/>
              </a:ext>
            </a:extLst>
          </p:cNvPr>
          <p:cNvGrpSpPr/>
          <p:nvPr/>
        </p:nvGrpSpPr>
        <p:grpSpPr>
          <a:xfrm>
            <a:off x="901850" y="3045598"/>
            <a:ext cx="10398500" cy="3197771"/>
            <a:chOff x="901850" y="3335754"/>
            <a:chExt cx="10398500" cy="3197771"/>
          </a:xfrm>
        </p:grpSpPr>
        <p:sp>
          <p:nvSpPr>
            <p:cNvPr id="8" name="Google Shape;133;p17">
              <a:extLst>
                <a:ext uri="{FF2B5EF4-FFF2-40B4-BE49-F238E27FC236}">
                  <a16:creationId xmlns:a16="http://schemas.microsoft.com/office/drawing/2014/main" id="{ED685849-5BC6-45B2-BA2D-FA55D7B25E6E}"/>
                </a:ext>
              </a:extLst>
            </p:cNvPr>
            <p:cNvSpPr/>
            <p:nvPr/>
          </p:nvSpPr>
          <p:spPr>
            <a:xfrm>
              <a:off x="901850" y="5051273"/>
              <a:ext cx="2281200" cy="146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000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 err="1">
                  <a:latin typeface="Malgun Gothic"/>
                  <a:ea typeface="Malgun Gothic"/>
                  <a:cs typeface="Malgun Gothic"/>
                  <a:sym typeface="Malgun Gothic"/>
                </a:rPr>
                <a:t>인천</a:t>
              </a:r>
              <a:r>
                <a:rPr lang="ko-KR" altLang="en-US" sz="1400" b="1" dirty="0">
                  <a:latin typeface="Malgun Gothic"/>
                  <a:ea typeface="Malgun Gothic"/>
                  <a:cs typeface="Malgun Gothic"/>
                  <a:sym typeface="Malgun Gothic"/>
                </a:rPr>
                <a:t>시</a:t>
              </a:r>
              <a:r>
                <a:rPr lang="en-US" sz="1400" b="1" dirty="0">
                  <a:latin typeface="Malgun Gothic"/>
                  <a:ea typeface="Malgun Gothic"/>
                  <a:cs typeface="Malgun Gothic"/>
                  <a:sym typeface="Malgun Gothic"/>
                </a:rPr>
                <a:t> 1인당 </a:t>
              </a:r>
              <a:r>
                <a:rPr lang="en-US" sz="1400" b="1" dirty="0" err="1">
                  <a:latin typeface="Malgun Gothic"/>
                  <a:ea typeface="Malgun Gothic"/>
                  <a:cs typeface="Malgun Gothic"/>
                  <a:sym typeface="Malgun Gothic"/>
                </a:rPr>
                <a:t>차량</a:t>
              </a:r>
              <a:endParaRPr lang="en-US" sz="1400" b="1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latin typeface="Malgun Gothic"/>
                  <a:ea typeface="Malgun Gothic"/>
                  <a:cs typeface="Malgun Gothic"/>
                  <a:sym typeface="Malgun Gothic"/>
                </a:rPr>
                <a:t>보</a:t>
              </a:r>
              <a:r>
                <a:rPr lang="ko-KR" altLang="en-US" sz="1400" b="1" dirty="0">
                  <a:latin typeface="Malgun Gothic"/>
                  <a:ea typeface="Malgun Gothic"/>
                  <a:cs typeface="Malgun Gothic"/>
                  <a:sym typeface="Malgun Gothic"/>
                </a:rPr>
                <a:t>유</a:t>
              </a:r>
              <a:r>
                <a:rPr lang="en-US" sz="1400" b="1" dirty="0" err="1">
                  <a:latin typeface="Malgun Gothic"/>
                  <a:ea typeface="Malgun Gothic"/>
                  <a:cs typeface="Malgun Gothic"/>
                  <a:sym typeface="Malgun Gothic"/>
                </a:rPr>
                <a:t>대수</a:t>
              </a:r>
              <a:r>
                <a:rPr lang="en-US" sz="1400" b="1" dirty="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400" b="1" dirty="0" err="1">
                  <a:latin typeface="Malgun Gothic"/>
                  <a:ea typeface="Malgun Gothic"/>
                  <a:cs typeface="Malgun Gothic"/>
                  <a:sym typeface="Malgun Gothic"/>
                </a:rPr>
                <a:t>특·광역시</a:t>
              </a:r>
              <a:r>
                <a:rPr lang="en-US" sz="1400" b="1" dirty="0">
                  <a:latin typeface="Malgun Gothic"/>
                  <a:ea typeface="Malgun Gothic"/>
                  <a:cs typeface="Malgun Gothic"/>
                  <a:sym typeface="Malgun Gothic"/>
                </a:rPr>
                <a:t> 중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400" b="1" dirty="0" err="1">
                  <a:latin typeface="Malgun Gothic"/>
                  <a:ea typeface="Malgun Gothic"/>
                  <a:cs typeface="Malgun Gothic"/>
                  <a:sym typeface="Malgun Gothic"/>
                </a:rPr>
                <a:t>가장</a:t>
              </a:r>
              <a:r>
                <a:rPr lang="en-US" sz="1400" b="1" dirty="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400" b="1" dirty="0">
                  <a:latin typeface="Malgun Gothic"/>
                  <a:ea typeface="Malgun Gothic"/>
                  <a:cs typeface="Malgun Gothic"/>
                  <a:sym typeface="Malgun Gothic"/>
                </a:rPr>
                <a:t>높음</a:t>
              </a:r>
              <a:endParaRPr sz="1400" b="1" dirty="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136;p17">
              <a:extLst>
                <a:ext uri="{FF2B5EF4-FFF2-40B4-BE49-F238E27FC236}">
                  <a16:creationId xmlns:a16="http://schemas.microsoft.com/office/drawing/2014/main" id="{0F251D0E-E183-4BB4-8BD0-291F112C0E0F}"/>
                </a:ext>
              </a:extLst>
            </p:cNvPr>
            <p:cNvSpPr/>
            <p:nvPr/>
          </p:nvSpPr>
          <p:spPr>
            <a:xfrm>
              <a:off x="3594250" y="5060700"/>
              <a:ext cx="2281200" cy="146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000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dk1"/>
                  </a:solidFill>
                </a:rPr>
                <a:t>2021</a:t>
              </a:r>
              <a:r>
                <a:rPr lang="ko-KR" altLang="en-US" sz="1400" b="1" dirty="0">
                  <a:solidFill>
                    <a:schemeClr val="dk1"/>
                  </a:solidFill>
                </a:rPr>
                <a:t>년 인천시 민원</a:t>
              </a:r>
              <a:endParaRPr lang="en-US" altLang="ko-KR" sz="1400" b="1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dk1"/>
                  </a:solidFill>
                </a:rPr>
                <a:t>불법주정차 가장 </a:t>
              </a:r>
              <a:endParaRPr lang="en-US" altLang="ko-KR" sz="1400" b="1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dk1"/>
                  </a:solidFill>
                </a:rPr>
                <a:t>높은 비율 차지</a:t>
              </a:r>
              <a:endParaRPr sz="1400" b="1" dirty="0">
                <a:solidFill>
                  <a:schemeClr val="dk1"/>
                </a:solidFill>
              </a:endParaRPr>
            </a:p>
          </p:txBody>
        </p:sp>
        <p:sp>
          <p:nvSpPr>
            <p:cNvPr id="15" name="Google Shape;139;p17">
              <a:extLst>
                <a:ext uri="{FF2B5EF4-FFF2-40B4-BE49-F238E27FC236}">
                  <a16:creationId xmlns:a16="http://schemas.microsoft.com/office/drawing/2014/main" id="{28811CE4-B4FF-4A93-B86A-41A84EE61F34}"/>
                </a:ext>
              </a:extLst>
            </p:cNvPr>
            <p:cNvSpPr/>
            <p:nvPr/>
          </p:nvSpPr>
          <p:spPr>
            <a:xfrm>
              <a:off x="6286650" y="5060700"/>
              <a:ext cx="2281200" cy="146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000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2021년 </a:t>
              </a:r>
              <a:r>
                <a:rPr lang="en-US" sz="14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인천시</a:t>
              </a:r>
              <a:r>
                <a:rPr lang="en-US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4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서구</a:t>
              </a:r>
              <a:endPara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4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불법주정차</a:t>
              </a:r>
              <a:r>
                <a:rPr lang="en-US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4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단속건수</a:t>
              </a:r>
              <a:r>
                <a:rPr lang="en-US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평균에</a:t>
              </a:r>
              <a:r>
                <a:rPr lang="en-US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4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비해</a:t>
              </a:r>
              <a:r>
                <a:rPr lang="en-US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약 3배 높</a:t>
              </a:r>
              <a:r>
                <a:rPr lang="ko-KR" altLang="en-US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음</a:t>
              </a:r>
              <a:endParaRPr sz="1400" b="1" dirty="0">
                <a:solidFill>
                  <a:schemeClr val="dk1"/>
                </a:solidFill>
              </a:endParaRPr>
            </a:p>
          </p:txBody>
        </p:sp>
        <p:sp>
          <p:nvSpPr>
            <p:cNvPr id="20" name="Google Shape;144;p17">
              <a:extLst>
                <a:ext uri="{FF2B5EF4-FFF2-40B4-BE49-F238E27FC236}">
                  <a16:creationId xmlns:a16="http://schemas.microsoft.com/office/drawing/2014/main" id="{06FB7698-107C-423D-86DD-A4F2E807E3FE}"/>
                </a:ext>
              </a:extLst>
            </p:cNvPr>
            <p:cNvSpPr/>
            <p:nvPr/>
          </p:nvSpPr>
          <p:spPr>
            <a:xfrm>
              <a:off x="9019150" y="5069525"/>
              <a:ext cx="2281200" cy="146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000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2021</a:t>
              </a:r>
              <a:r>
                <a:rPr lang="ko-KR" altLang="en-US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년 인천시의 주차장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확보율은 매우 낮음</a:t>
              </a:r>
              <a:endParaRPr lang="ko-KR" altLang="en-US" sz="1400" b="1" dirty="0">
                <a:solidFill>
                  <a:schemeClr val="dk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0468BC-1B0B-4B3B-A299-90438D34ED17}"/>
                </a:ext>
              </a:extLst>
            </p:cNvPr>
            <p:cNvGrpSpPr/>
            <p:nvPr/>
          </p:nvGrpSpPr>
          <p:grpSpPr>
            <a:xfrm>
              <a:off x="901850" y="3335754"/>
              <a:ext cx="10398500" cy="1734252"/>
              <a:chOff x="901850" y="3335754"/>
              <a:chExt cx="10398500" cy="1734252"/>
            </a:xfrm>
          </p:grpSpPr>
          <p:sp>
            <p:nvSpPr>
              <p:cNvPr id="7" name="Google Shape;132;p17">
                <a:extLst>
                  <a:ext uri="{FF2B5EF4-FFF2-40B4-BE49-F238E27FC236}">
                    <a16:creationId xmlns:a16="http://schemas.microsoft.com/office/drawing/2014/main" id="{2508A176-5361-4B9E-953D-517A904FE830}"/>
                  </a:ext>
                </a:extLst>
              </p:cNvPr>
              <p:cNvSpPr/>
              <p:nvPr/>
            </p:nvSpPr>
            <p:spPr>
              <a:xfrm>
                <a:off x="1928571" y="3522306"/>
                <a:ext cx="227700" cy="227700"/>
              </a:xfrm>
              <a:prstGeom prst="roundRect">
                <a:avLst>
                  <a:gd name="adj" fmla="val 17138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" name="Google Shape;134;p17">
                <a:extLst>
                  <a:ext uri="{FF2B5EF4-FFF2-40B4-BE49-F238E27FC236}">
                    <a16:creationId xmlns:a16="http://schemas.microsoft.com/office/drawing/2014/main" id="{92A01723-1266-42E5-B65F-807B539FC53F}"/>
                  </a:ext>
                </a:extLst>
              </p:cNvPr>
              <p:cNvSpPr/>
              <p:nvPr/>
            </p:nvSpPr>
            <p:spPr>
              <a:xfrm>
                <a:off x="901850" y="4008052"/>
                <a:ext cx="2281200" cy="1043700"/>
              </a:xfrm>
              <a:prstGeom prst="rect">
                <a:avLst/>
              </a:prstGeom>
              <a:solidFill>
                <a:srgbClr val="AC9D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rgbClr val="FFFF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차량보유</a:t>
                </a:r>
                <a:r>
                  <a:rPr lang="ko-KR" altLang="en-US" dirty="0">
                    <a:solidFill>
                      <a:srgbClr val="FFFF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대수</a:t>
                </a:r>
                <a:r>
                  <a:rPr lang="en-US" dirty="0">
                    <a:solidFill>
                      <a:srgbClr val="FFFFFF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 </a:t>
                </a:r>
                <a:endParaRPr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한컴돋움" panose="02030600000101010101" pitchFamily="18" charset="2"/>
                  <a:sym typeface="Malgun Gothic"/>
                </a:endParaRPr>
              </a:p>
            </p:txBody>
          </p:sp>
          <p:sp>
            <p:nvSpPr>
              <p:cNvPr id="11" name="Google Shape;135;p17">
                <a:extLst>
                  <a:ext uri="{FF2B5EF4-FFF2-40B4-BE49-F238E27FC236}">
                    <a16:creationId xmlns:a16="http://schemas.microsoft.com/office/drawing/2014/main" id="{C66706DD-9B31-4E5E-AAB1-08DCDFD0E624}"/>
                  </a:ext>
                </a:extLst>
              </p:cNvPr>
              <p:cNvSpPr/>
              <p:nvPr/>
            </p:nvSpPr>
            <p:spPr>
              <a:xfrm>
                <a:off x="4620971" y="3522306"/>
                <a:ext cx="227700" cy="227700"/>
              </a:xfrm>
              <a:prstGeom prst="roundRect">
                <a:avLst>
                  <a:gd name="adj" fmla="val 17138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" name="Google Shape;137;p17">
                <a:extLst>
                  <a:ext uri="{FF2B5EF4-FFF2-40B4-BE49-F238E27FC236}">
                    <a16:creationId xmlns:a16="http://schemas.microsoft.com/office/drawing/2014/main" id="{DD205BCF-CF18-47EC-BC5F-D9528B25176A}"/>
                  </a:ext>
                </a:extLst>
              </p:cNvPr>
              <p:cNvSpPr/>
              <p:nvPr/>
            </p:nvSpPr>
            <p:spPr>
              <a:xfrm>
                <a:off x="3594250" y="4017057"/>
                <a:ext cx="2281200" cy="1043700"/>
              </a:xfrm>
              <a:prstGeom prst="rect">
                <a:avLst/>
              </a:prstGeom>
              <a:solidFill>
                <a:srgbClr val="AC9D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chemeClr val="l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불법주정차</a:t>
                </a:r>
                <a:r>
                  <a:rPr lang="en-US" dirty="0">
                    <a:solidFill>
                      <a:schemeClr val="l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민원</a:t>
                </a:r>
                <a:r>
                  <a:rPr lang="en-US" dirty="0">
                    <a:solidFill>
                      <a:schemeClr val="l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 </a:t>
                </a:r>
                <a:endParaRPr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한컴돋움" panose="02030600000101010101" pitchFamily="18" charset="2"/>
                  <a:sym typeface="Malgun Gothic"/>
                </a:endParaRPr>
              </a:p>
            </p:txBody>
          </p:sp>
          <p:sp>
            <p:nvSpPr>
              <p:cNvPr id="14" name="Google Shape;138;p17">
                <a:extLst>
                  <a:ext uri="{FF2B5EF4-FFF2-40B4-BE49-F238E27FC236}">
                    <a16:creationId xmlns:a16="http://schemas.microsoft.com/office/drawing/2014/main" id="{685268D8-A3FA-434C-950B-B19F154057E4}"/>
                  </a:ext>
                </a:extLst>
              </p:cNvPr>
              <p:cNvSpPr/>
              <p:nvPr/>
            </p:nvSpPr>
            <p:spPr>
              <a:xfrm>
                <a:off x="7313371" y="3522306"/>
                <a:ext cx="227700" cy="227700"/>
              </a:xfrm>
              <a:prstGeom prst="roundRect">
                <a:avLst>
                  <a:gd name="adj" fmla="val 17138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" name="Google Shape;140;p17">
                <a:extLst>
                  <a:ext uri="{FF2B5EF4-FFF2-40B4-BE49-F238E27FC236}">
                    <a16:creationId xmlns:a16="http://schemas.microsoft.com/office/drawing/2014/main" id="{2D19C01D-5FC9-4B86-96EB-37BC539CA383}"/>
                  </a:ext>
                </a:extLst>
              </p:cNvPr>
              <p:cNvSpPr/>
              <p:nvPr/>
            </p:nvSpPr>
            <p:spPr>
              <a:xfrm>
                <a:off x="6286650" y="4017482"/>
                <a:ext cx="2281200" cy="1043700"/>
              </a:xfrm>
              <a:prstGeom prst="rect">
                <a:avLst/>
              </a:prstGeom>
              <a:solidFill>
                <a:srgbClr val="AC9D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chemeClr val="l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불법주정차</a:t>
                </a:r>
                <a:r>
                  <a:rPr lang="en-US" dirty="0">
                    <a:solidFill>
                      <a:schemeClr val="l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 </a:t>
                </a:r>
                <a:r>
                  <a:rPr lang="ko-KR" altLang="en-US" dirty="0">
                    <a:solidFill>
                      <a:schemeClr val="l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단속</a:t>
                </a:r>
                <a:r>
                  <a:rPr lang="en-US" dirty="0">
                    <a:solidFill>
                      <a:schemeClr val="l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 </a:t>
                </a:r>
                <a:endParaRPr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한컴돋움" panose="02030600000101010101" pitchFamily="18" charset="2"/>
                  <a:sym typeface="Malgun Gothic"/>
                </a:endParaRPr>
              </a:p>
            </p:txBody>
          </p:sp>
          <p:sp>
            <p:nvSpPr>
              <p:cNvPr id="18" name="Google Shape;141;p17">
                <a:extLst>
                  <a:ext uri="{FF2B5EF4-FFF2-40B4-BE49-F238E27FC236}">
                    <a16:creationId xmlns:a16="http://schemas.microsoft.com/office/drawing/2014/main" id="{19723106-E4F8-4720-B197-CEEF520D597D}"/>
                  </a:ext>
                </a:extLst>
              </p:cNvPr>
              <p:cNvSpPr/>
              <p:nvPr/>
            </p:nvSpPr>
            <p:spPr>
              <a:xfrm>
                <a:off x="1943100" y="3353329"/>
                <a:ext cx="228600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54000" extrusionOk="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 cap="flat" cmpd="sng">
                <a:solidFill>
                  <a:srgbClr val="EF7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" name="Google Shape;143;p17">
                <a:extLst>
                  <a:ext uri="{FF2B5EF4-FFF2-40B4-BE49-F238E27FC236}">
                    <a16:creationId xmlns:a16="http://schemas.microsoft.com/office/drawing/2014/main" id="{299164A9-799A-400B-B7D7-DE9CAFA5B3E8}"/>
                  </a:ext>
                </a:extLst>
              </p:cNvPr>
              <p:cNvSpPr/>
              <p:nvPr/>
            </p:nvSpPr>
            <p:spPr>
              <a:xfrm>
                <a:off x="10045871" y="3531131"/>
                <a:ext cx="227700" cy="227700"/>
              </a:xfrm>
              <a:prstGeom prst="roundRect">
                <a:avLst>
                  <a:gd name="adj" fmla="val 17138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" name="Google Shape;145;p17">
                <a:extLst>
                  <a:ext uri="{FF2B5EF4-FFF2-40B4-BE49-F238E27FC236}">
                    <a16:creationId xmlns:a16="http://schemas.microsoft.com/office/drawing/2014/main" id="{D8CB0C8A-C26A-44BF-8DEC-A45389019CC5}"/>
                  </a:ext>
                </a:extLst>
              </p:cNvPr>
              <p:cNvSpPr/>
              <p:nvPr/>
            </p:nvSpPr>
            <p:spPr>
              <a:xfrm>
                <a:off x="9019150" y="4026306"/>
                <a:ext cx="2281200" cy="1043700"/>
              </a:xfrm>
              <a:prstGeom prst="rect">
                <a:avLst/>
              </a:prstGeom>
              <a:solidFill>
                <a:srgbClr val="AC9D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chemeClr val="l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주차장</a:t>
                </a:r>
                <a:r>
                  <a:rPr lang="ko-KR" altLang="en-US" dirty="0">
                    <a:solidFill>
                      <a:schemeClr val="l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확보율</a:t>
                </a:r>
                <a:r>
                  <a:rPr lang="en-US" dirty="0">
                    <a:solidFill>
                      <a:schemeClr val="lt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한컴돋움" panose="02030600000101010101" pitchFamily="18" charset="2"/>
                    <a:sym typeface="Malgun Gothic"/>
                  </a:rPr>
                  <a:t> </a:t>
                </a:r>
                <a:endParaRPr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한컴돋움" panose="02030600000101010101" pitchFamily="18" charset="2"/>
                  <a:sym typeface="Malgun Gothic"/>
                </a:endParaRPr>
              </a:p>
            </p:txBody>
          </p:sp>
          <p:sp>
            <p:nvSpPr>
              <p:cNvPr id="22" name="Google Shape;147;p17">
                <a:extLst>
                  <a:ext uri="{FF2B5EF4-FFF2-40B4-BE49-F238E27FC236}">
                    <a16:creationId xmlns:a16="http://schemas.microsoft.com/office/drawing/2014/main" id="{585E9746-2658-4FF6-A825-B5CDF18FF842}"/>
                  </a:ext>
                </a:extLst>
              </p:cNvPr>
              <p:cNvSpPr/>
              <p:nvPr/>
            </p:nvSpPr>
            <p:spPr>
              <a:xfrm>
                <a:off x="4628238" y="3335754"/>
                <a:ext cx="228600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54000" extrusionOk="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 cap="flat" cmpd="sng">
                <a:solidFill>
                  <a:srgbClr val="EF7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" name="Google Shape;148;p17">
                <a:extLst>
                  <a:ext uri="{FF2B5EF4-FFF2-40B4-BE49-F238E27FC236}">
                    <a16:creationId xmlns:a16="http://schemas.microsoft.com/office/drawing/2014/main" id="{0DDFFB49-9BEA-467F-BB71-9F25BC9FF086}"/>
                  </a:ext>
                </a:extLst>
              </p:cNvPr>
              <p:cNvSpPr/>
              <p:nvPr/>
            </p:nvSpPr>
            <p:spPr>
              <a:xfrm>
                <a:off x="7337050" y="3357554"/>
                <a:ext cx="228600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54000" extrusionOk="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 cap="flat" cmpd="sng">
                <a:solidFill>
                  <a:srgbClr val="EF7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49;p17">
                <a:extLst>
                  <a:ext uri="{FF2B5EF4-FFF2-40B4-BE49-F238E27FC236}">
                    <a16:creationId xmlns:a16="http://schemas.microsoft.com/office/drawing/2014/main" id="{2A1E2CD0-7C68-4571-AE10-CF4813B6D248}"/>
                  </a:ext>
                </a:extLst>
              </p:cNvPr>
              <p:cNvSpPr/>
              <p:nvPr/>
            </p:nvSpPr>
            <p:spPr>
              <a:xfrm>
                <a:off x="10045850" y="3361967"/>
                <a:ext cx="228600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54000" extrusionOk="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 cap="flat" cmpd="sng">
                <a:solidFill>
                  <a:srgbClr val="EF746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146;p17">
            <a:extLst>
              <a:ext uri="{FF2B5EF4-FFF2-40B4-BE49-F238E27FC236}">
                <a16:creationId xmlns:a16="http://schemas.microsoft.com/office/drawing/2014/main" id="{BB6D13B2-6872-4AB1-8FF0-C54752490171}"/>
              </a:ext>
            </a:extLst>
          </p:cNvPr>
          <p:cNvSpPr txBox="1"/>
          <p:nvPr/>
        </p:nvSpPr>
        <p:spPr>
          <a:xfrm>
            <a:off x="2459745" y="1013051"/>
            <a:ext cx="8158713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Malgun Gothic"/>
                <a:ea typeface="Malgun Gothic"/>
                <a:cs typeface="Malgun Gothic"/>
                <a:sym typeface="Malgun Gothic"/>
              </a:rPr>
              <a:t>불법 주</a:t>
            </a:r>
            <a:r>
              <a:rPr lang="en-US" alt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·</a:t>
            </a:r>
            <a:r>
              <a:rPr lang="ko-KR" altLang="en-US" sz="1600" b="1" dirty="0">
                <a:latin typeface="Malgun Gothic"/>
                <a:ea typeface="Malgun Gothic"/>
                <a:cs typeface="Malgun Gothic"/>
                <a:sym typeface="Malgun Gothic"/>
              </a:rPr>
              <a:t>정차로 인한 교통 사고</a:t>
            </a:r>
            <a:r>
              <a:rPr lang="en-US" alt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b="1" dirty="0">
                <a:latin typeface="Malgun Gothic"/>
                <a:ea typeface="Malgun Gothic"/>
                <a:cs typeface="Malgun Gothic"/>
                <a:sym typeface="Malgun Gothic"/>
              </a:rPr>
              <a:t>피해</a:t>
            </a:r>
            <a:r>
              <a:rPr lang="en-US" altLang="ko-KR" sz="1600" b="1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latin typeface="Malgun Gothic"/>
                <a:ea typeface="Malgun Gothic"/>
                <a:cs typeface="Malgun Gothic"/>
                <a:sym typeface="Malgun Gothic"/>
              </a:rPr>
              <a:t>보행자 이동경로 안전확보 </a:t>
            </a:r>
            <a:endParaRPr lang="en-US" altLang="ko-KR" sz="16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Malgun Gothic"/>
                <a:ea typeface="Malgun Gothic"/>
                <a:cs typeface="Malgun Gothic"/>
                <a:sym typeface="Malgun Gothic"/>
              </a:rPr>
              <a:t>불법 </a:t>
            </a:r>
            <a:r>
              <a:rPr lang="ko-KR" altLang="en-US" sz="1600" b="1" dirty="0" err="1">
                <a:latin typeface="Malgun Gothic"/>
                <a:ea typeface="Malgun Gothic"/>
                <a:cs typeface="Malgun Gothic"/>
                <a:sym typeface="Malgun Gothic"/>
              </a:rPr>
              <a:t>주정차</a:t>
            </a:r>
            <a:r>
              <a:rPr lang="ko-KR" altLang="en-US" sz="1600" b="1" dirty="0">
                <a:latin typeface="Malgun Gothic"/>
                <a:ea typeface="Malgun Gothic"/>
                <a:cs typeface="Malgun Gothic"/>
                <a:sym typeface="Malgun Gothic"/>
              </a:rPr>
              <a:t> 민원 감소를 통한 행정역량 최적화</a:t>
            </a:r>
            <a:endParaRPr lang="en-US" altLang="ko-KR" sz="16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1AB92B-6616-49F3-8AE3-E487ED1F88CC}"/>
              </a:ext>
            </a:extLst>
          </p:cNvPr>
          <p:cNvSpPr/>
          <p:nvPr/>
        </p:nvSpPr>
        <p:spPr>
          <a:xfrm>
            <a:off x="901850" y="1308264"/>
            <a:ext cx="1385314" cy="5001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지역주민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55AC9E-8B0A-4DD9-BCA8-016E1AD2AAC0}"/>
              </a:ext>
            </a:extLst>
          </p:cNvPr>
          <p:cNvSpPr/>
          <p:nvPr/>
        </p:nvSpPr>
        <p:spPr>
          <a:xfrm>
            <a:off x="901850" y="2051730"/>
            <a:ext cx="1385314" cy="5001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15C345-D76C-4A58-AA87-3A86A98C6BCB}"/>
              </a:ext>
            </a:extLst>
          </p:cNvPr>
          <p:cNvSpPr txBox="1"/>
          <p:nvPr/>
        </p:nvSpPr>
        <p:spPr>
          <a:xfrm>
            <a:off x="2320180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현황파악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목적 및 개요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활용데이터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FA4A1A-468E-48C0-A3D0-AADAC6188260}"/>
              </a:ext>
            </a:extLst>
          </p:cNvPr>
          <p:cNvSpPr txBox="1"/>
          <p:nvPr/>
        </p:nvSpPr>
        <p:spPr>
          <a:xfrm>
            <a:off x="255712" y="741824"/>
            <a:ext cx="486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 목적 및 개요</a:t>
            </a:r>
          </a:p>
        </p:txBody>
      </p:sp>
    </p:spTree>
    <p:extLst>
      <p:ext uri="{BB962C8B-B14F-4D97-AF65-F5344CB8AC3E}">
        <p14:creationId xmlns:p14="http://schemas.microsoft.com/office/powerpoint/2010/main" val="326171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3D5D2F-835E-4B78-B523-550483B56099}"/>
              </a:ext>
            </a:extLst>
          </p:cNvPr>
          <p:cNvSpPr/>
          <p:nvPr/>
        </p:nvSpPr>
        <p:spPr>
          <a:xfrm>
            <a:off x="-47297" y="-37848"/>
            <a:ext cx="12239297" cy="6917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682048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12064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6031" y="116401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01.  </a:t>
            </a:r>
            <a:r>
              <a:rPr lang="ko-KR" altLang="en-US" sz="24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분석배경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15C345-D76C-4A58-AA87-3A86A98C6BCB}"/>
              </a:ext>
            </a:extLst>
          </p:cNvPr>
          <p:cNvSpPr txBox="1"/>
          <p:nvPr/>
        </p:nvSpPr>
        <p:spPr>
          <a:xfrm>
            <a:off x="2320180" y="270289"/>
            <a:ext cx="411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현황파악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목적 및 방향 </a:t>
            </a:r>
            <a:r>
              <a:rPr lang="en-US" altLang="ko-KR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90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활용데이터</a:t>
            </a:r>
            <a:endParaRPr lang="en-US" altLang="ko-KR" sz="1400" dirty="0">
              <a:solidFill>
                <a:schemeClr val="bg2">
                  <a:lumMod val="90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FA4A1A-468E-48C0-A3D0-AADAC6188260}"/>
              </a:ext>
            </a:extLst>
          </p:cNvPr>
          <p:cNvSpPr txBox="1"/>
          <p:nvPr/>
        </p:nvSpPr>
        <p:spPr>
          <a:xfrm>
            <a:off x="238779" y="721934"/>
            <a:ext cx="1992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분석 방향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415601-355D-43A4-AC3B-FA3DBCDB2E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40" y="1861185"/>
            <a:ext cx="2551178" cy="2551178"/>
          </a:xfrm>
          <a:prstGeom prst="rect">
            <a:avLst/>
          </a:prstGeom>
        </p:spPr>
      </p:pic>
      <p:pic>
        <p:nvPicPr>
          <p:cNvPr id="1026" name="Picture 2" descr="Cctv free icon">
            <a:extLst>
              <a:ext uri="{FF2B5EF4-FFF2-40B4-BE49-F238E27FC236}">
                <a16:creationId xmlns:a16="http://schemas.microsoft.com/office/drawing/2014/main" id="{479B1C86-8E6B-4F5F-B19C-8AFAF37F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39" y="1898165"/>
            <a:ext cx="2740957" cy="274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D96477D-1E4C-4675-9081-5BFE971A97F3}"/>
              </a:ext>
            </a:extLst>
          </p:cNvPr>
          <p:cNvSpPr txBox="1"/>
          <p:nvPr/>
        </p:nvSpPr>
        <p:spPr>
          <a:xfrm>
            <a:off x="1386832" y="4946146"/>
            <a:ext cx="473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공영주차장 설치 최적 위치 선정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705DEC-B820-4A02-A505-F3B84F5C9B47}"/>
              </a:ext>
            </a:extLst>
          </p:cNvPr>
          <p:cNvSpPr txBox="1"/>
          <p:nvPr/>
        </p:nvSpPr>
        <p:spPr>
          <a:xfrm>
            <a:off x="7504156" y="4946146"/>
            <a:ext cx="473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CCTV </a:t>
            </a:r>
            <a:r>
              <a:rPr lang="ko-KR" altLang="en-US" dirty="0">
                <a:solidFill>
                  <a:schemeClr val="tx2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설치 최적 위치 선정</a:t>
            </a:r>
          </a:p>
        </p:txBody>
      </p:sp>
      <p:pic>
        <p:nvPicPr>
          <p:cNvPr id="1032" name="Picture 8" descr="Plus free icon">
            <a:extLst>
              <a:ext uri="{FF2B5EF4-FFF2-40B4-BE49-F238E27FC236}">
                <a16:creationId xmlns:a16="http://schemas.microsoft.com/office/drawing/2014/main" id="{B5A058EF-10B0-4394-A208-D7D7A281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94" y="2724111"/>
            <a:ext cx="1089064" cy="108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42D15A4-556C-49E0-9991-9ABCB2E5CB21}"/>
              </a:ext>
            </a:extLst>
          </p:cNvPr>
          <p:cNvSpPr txBox="1"/>
          <p:nvPr/>
        </p:nvSpPr>
        <p:spPr>
          <a:xfrm>
            <a:off x="1416912" y="5509851"/>
            <a:ext cx="9410122" cy="87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불법주정차에 영향을 미치는 요인들 분석</a:t>
            </a:r>
            <a:r>
              <a:rPr lang="en-US" altLang="ko-KR" b="1" dirty="0"/>
              <a:t>, </a:t>
            </a:r>
            <a:r>
              <a:rPr lang="ko-KR" altLang="en-US" b="1" dirty="0"/>
              <a:t>공영주차장과 </a:t>
            </a:r>
            <a:r>
              <a:rPr lang="en-US" altLang="ko-KR" b="1" dirty="0"/>
              <a:t>CCTV</a:t>
            </a:r>
            <a:r>
              <a:rPr lang="ko-KR" altLang="en-US" b="1" dirty="0"/>
              <a:t>가 부족한 지역 찾기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en-US" altLang="ko-KR" b="1" dirty="0"/>
              <a:t>-&gt;</a:t>
            </a:r>
            <a:r>
              <a:rPr lang="ko-KR" altLang="en-US" b="1" dirty="0"/>
              <a:t> 공영주차장과 </a:t>
            </a:r>
            <a:r>
              <a:rPr lang="en-US" altLang="ko-KR" b="1" dirty="0"/>
              <a:t>CCTV</a:t>
            </a:r>
            <a:r>
              <a:rPr lang="ko-KR" altLang="en-US" b="1" dirty="0"/>
              <a:t> 설치 지역을 선정할 때 참고할 수 있는 기준 제시</a:t>
            </a:r>
          </a:p>
        </p:txBody>
      </p:sp>
    </p:spTree>
    <p:extLst>
      <p:ext uri="{BB962C8B-B14F-4D97-AF65-F5344CB8AC3E}">
        <p14:creationId xmlns:p14="http://schemas.microsoft.com/office/powerpoint/2010/main" val="192870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슴슴한색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08C01"/>
      </a:accent1>
      <a:accent2>
        <a:srgbClr val="9A8B80"/>
      </a:accent2>
      <a:accent3>
        <a:srgbClr val="DFC3B5"/>
      </a:accent3>
      <a:accent4>
        <a:srgbClr val="AC9D93"/>
      </a:accent4>
      <a:accent5>
        <a:srgbClr val="76747A"/>
      </a:accent5>
      <a:accent6>
        <a:srgbClr val="474652"/>
      </a:accent6>
      <a:hlink>
        <a:srgbClr val="262626"/>
      </a:hlink>
      <a:folHlink>
        <a:srgbClr val="262626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3984</TotalTime>
  <Words>1203</Words>
  <Application>Microsoft Office PowerPoint</Application>
  <PresentationFormat>와이드스크린</PresentationFormat>
  <Paragraphs>406</Paragraphs>
  <Slides>30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HY강B</vt:lpstr>
      <vt:lpstr>HY수평선M</vt:lpstr>
      <vt:lpstr>HY헤드라인M</vt:lpstr>
      <vt:lpstr>Malgun Gothic Semilight</vt:lpstr>
      <vt:lpstr>나눔스퀘어 Light</vt:lpstr>
      <vt:lpstr>Malgun Gothic</vt:lpstr>
      <vt:lpstr>Malgun Gothic</vt:lpstr>
      <vt:lpstr>Arial</vt:lpstr>
      <vt:lpstr>Arial Nova</vt:lpstr>
      <vt:lpstr>Hobo BT</vt:lpstr>
      <vt:lpstr>Tahoma</vt:lpstr>
      <vt:lpstr>Wingdings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나라</cp:lastModifiedBy>
  <cp:revision>63</cp:revision>
  <dcterms:created xsi:type="dcterms:W3CDTF">2020-08-03T00:59:02Z</dcterms:created>
  <dcterms:modified xsi:type="dcterms:W3CDTF">2021-08-18T07:54:29Z</dcterms:modified>
</cp:coreProperties>
</file>